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4.xml" ContentType="application/vnd.openxmlformats-officedocument.them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3" r:id="rId2"/>
  </p:sldMasterIdLst>
  <p:notesMasterIdLst>
    <p:notesMasterId r:id="rId38"/>
  </p:notesMasterIdLst>
  <p:handoutMasterIdLst>
    <p:handoutMasterId r:id="rId39"/>
  </p:handoutMasterIdLst>
  <p:sldIdLst>
    <p:sldId id="256" r:id="rId3"/>
    <p:sldId id="299" r:id="rId4"/>
    <p:sldId id="257" r:id="rId5"/>
    <p:sldId id="304" r:id="rId6"/>
    <p:sldId id="260" r:id="rId7"/>
    <p:sldId id="261" r:id="rId8"/>
    <p:sldId id="262" r:id="rId9"/>
    <p:sldId id="263" r:id="rId10"/>
    <p:sldId id="308" r:id="rId11"/>
    <p:sldId id="265" r:id="rId12"/>
    <p:sldId id="271" r:id="rId13"/>
    <p:sldId id="292" r:id="rId14"/>
    <p:sldId id="293" r:id="rId15"/>
    <p:sldId id="294" r:id="rId16"/>
    <p:sldId id="273" r:id="rId17"/>
    <p:sldId id="274" r:id="rId18"/>
    <p:sldId id="283" r:id="rId19"/>
    <p:sldId id="284" r:id="rId20"/>
    <p:sldId id="285" r:id="rId21"/>
    <p:sldId id="298" r:id="rId22"/>
    <p:sldId id="307" r:id="rId23"/>
    <p:sldId id="287" r:id="rId24"/>
    <p:sldId id="286" r:id="rId25"/>
    <p:sldId id="310" r:id="rId26"/>
    <p:sldId id="278" r:id="rId27"/>
    <p:sldId id="279" r:id="rId28"/>
    <p:sldId id="288" r:id="rId29"/>
    <p:sldId id="295" r:id="rId30"/>
    <p:sldId id="296" r:id="rId31"/>
    <p:sldId id="297" r:id="rId32"/>
    <p:sldId id="300" r:id="rId33"/>
    <p:sldId id="301" r:id="rId34"/>
    <p:sldId id="302" r:id="rId35"/>
    <p:sldId id="303" r:id="rId36"/>
    <p:sldId id="30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D85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10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7" Type="http://schemas.openxmlformats.org/officeDocument/2006/relationships/slide" Target="slides/slide5.xml"/><Relationship Id="rId36" Type="http://schemas.openxmlformats.org/officeDocument/2006/relationships/slide" Target="slides/slide34.xml"/><Relationship Id="rId4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42" Type="http://schemas.openxmlformats.org/officeDocument/2006/relationships/viewProps" Target="viewProps.xml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4" Type="http://schemas.openxmlformats.org/officeDocument/2006/relationships/tableStyles" Target="tableStyles.xml"/><Relationship Id="rId4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38114-4AC1-5E41-882B-E5AEC16645E7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E0145-E5B2-8B46-AAC0-7DC2DB628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228B9-A225-1541-8C24-32B21C1C610B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96C17-37FD-FE41-81A6-EB9D2A42F9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0D6130-463F-5748-9FAB-B6FF443804A1}" type="slidenum">
              <a:rPr lang="en-US"/>
              <a:pPr/>
              <a:t>11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Good agreement!</a:t>
            </a:r>
          </a:p>
          <a:p>
            <a:pPr eaLnBrk="1" hangingPunct="1"/>
            <a:r>
              <a:rPr lang="en-US" smtClean="0"/>
              <a:t>The implication is that surface density is similar across GMCs in all systems!</a:t>
            </a:r>
          </a:p>
          <a:p>
            <a:pPr eaLnBrk="1" hangingPunct="1"/>
            <a:r>
              <a:rPr lang="en-US" smtClean="0"/>
              <a:t>Worst outliers are in the SMC, lowest metallicity, more alike to the outer galaxy disks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40459-0A39-F142-BF9C-6C8A7ABBBAA9}" type="slidenum">
              <a:rPr lang="en-US"/>
              <a:pPr/>
              <a:t>15</a:t>
            </a:fld>
            <a:endParaRPr lang="en-US"/>
          </a:p>
        </p:txBody>
      </p:sp>
      <p:sp>
        <p:nvSpPr>
          <p:cNvPr id="82947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9000"/>
          </a:xfrm>
          <a:solidFill>
            <a:srgbClr val="FFFFFF"/>
          </a:solidFill>
          <a:ln/>
        </p:spPr>
      </p:sp>
      <p:sp>
        <p:nvSpPr>
          <p:cNvPr id="82948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5D40F-4F39-F443-BC3D-3EFFFB0BAD9A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8193C-DFC9-CD40-A42B-9A2D72460780}" type="slidenum">
              <a:rPr lang="en-US"/>
              <a:pPr/>
              <a:t>34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Excellent agreement</a:t>
            </a:r>
          </a:p>
          <a:p>
            <a:pPr eaLnBrk="1" hangingPunct="1"/>
            <a:r>
              <a:rPr lang="en-US" smtClean="0"/>
              <a:t>Completely linear</a:t>
            </a:r>
          </a:p>
          <a:p>
            <a:pPr eaLnBrk="1" hangingPunct="1"/>
            <a:r>
              <a:rPr lang="en-US" smtClean="0"/>
              <a:t>Similarity has implications for Xco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7818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CDDA07AB-6083-374A-829F-7BB23E8FB9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A6EEC-53F7-9346-93AF-8986F21EDD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010" y="0"/>
            <a:ext cx="8229600" cy="991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2C0AE-20BC-2F44-9841-2AB4BD9590C5}" type="datetimeFigureOut">
              <a:rPr lang="en-US" smtClean="0"/>
              <a:pPr/>
              <a:t>9/14/09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8316-709B-3445-8813-C66B2DBE69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i="1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i="1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i="1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i="1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65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65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Times New Roman" pitchFamily="-65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7DF1E34-8C64-394A-9587-5C94F374DD08}" type="slidenum">
              <a:rPr lang="en-US">
                <a:solidFill>
                  <a:srgbClr val="FFFFFF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1C6E"/>
          </a:solidFill>
          <a:effectLst>
            <a:outerShdw blurRad="50800" dist="38100" dir="2700000" algn="br">
              <a:srgbClr val="000000">
                <a:alpha val="43000"/>
              </a:srgbClr>
            </a:outerShdw>
          </a:effectLst>
          <a:latin typeface="Times New Roman"/>
          <a:ea typeface="ＭＳ Ｐゴシック" pitchFamily="-65" charset="-128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1C6E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65" charset="0"/>
          <a:ea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1C6E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65" charset="0"/>
          <a:ea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1C6E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65" charset="0"/>
          <a:ea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1C6E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65" charset="0"/>
          <a:ea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0000"/>
        <a:buFont typeface="Wingdings" pitchFamily="-65" charset="2"/>
        <a:buChar char="§"/>
        <a:defRPr sz="2400" i="1">
          <a:solidFill>
            <a:srgbClr val="0000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Times New Roman"/>
          <a:ea typeface="ＭＳ Ｐゴシック" pitchFamily="-65" charset="-128"/>
          <a:cs typeface="Times New Roman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0000"/>
        <a:buFont typeface="Arial" pitchFamily="-65" charset="0"/>
        <a:buChar char="•"/>
        <a:defRPr sz="2000" i="1">
          <a:solidFill>
            <a:srgbClr val="000000"/>
          </a:solidFill>
          <a:latin typeface="Times New Roman"/>
          <a:ea typeface="ＭＳ Ｐゴシック" pitchFamily="-65" charset="-128"/>
          <a:cs typeface="Times New Roman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-65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-65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-65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-65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-65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-65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1" Type="http://schemas.openxmlformats.org/officeDocument/2006/relationships/video" Target="file://localhost/Users/Alberto/Documents/ppoint/grs-24-cube.gi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effectLst>
                  <a:outerShdw blurRad="50800" dist="38100" dir="2700000">
                    <a:schemeClr val="bg2">
                      <a:alpha val="43000"/>
                    </a:schemeClr>
                  </a:outerShdw>
                </a:effectLst>
                <a:latin typeface="Apple Casual"/>
                <a:cs typeface="Apple Casual"/>
              </a:rPr>
              <a:t>The Molecular Interstellar Medium at Low </a:t>
            </a:r>
            <a:r>
              <a:rPr lang="en-US" dirty="0" err="1" smtClean="0">
                <a:ln>
                  <a:solidFill>
                    <a:schemeClr val="bg1"/>
                  </a:solidFill>
                </a:ln>
                <a:effectLst>
                  <a:outerShdw blurRad="50800" dist="38100" dir="2700000">
                    <a:schemeClr val="bg2">
                      <a:alpha val="43000"/>
                    </a:schemeClr>
                  </a:outerShdw>
                </a:effectLst>
                <a:latin typeface="Apple Casual"/>
                <a:cs typeface="Apple Casual"/>
              </a:rPr>
              <a:t>Metallicities</a:t>
            </a:r>
            <a:endParaRPr lang="en-US" dirty="0">
              <a:ln>
                <a:solidFill>
                  <a:schemeClr val="bg1"/>
                </a:solidFill>
              </a:ln>
              <a:effectLst>
                <a:outerShdw blurRad="50800" dist="38100" dir="2700000">
                  <a:schemeClr val="bg2">
                    <a:alpha val="43000"/>
                  </a:scheme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latin typeface="Marker Felt"/>
                <a:cs typeface="Marker Felt"/>
              </a:rPr>
              <a:t>Alberto D. Bolatto</a:t>
            </a:r>
          </a:p>
          <a:p>
            <a:r>
              <a:rPr lang="en-US" dirty="0" smtClean="0">
                <a:ln>
                  <a:solidFill>
                    <a:schemeClr val="tx1"/>
                  </a:solidFill>
                </a:ln>
                <a:latin typeface="Marker Felt"/>
                <a:cs typeface="Marker Felt"/>
              </a:rPr>
              <a:t>University </a:t>
            </a:r>
            <a:r>
              <a:rPr lang="en-US" dirty="0" smtClean="0">
                <a:ln>
                  <a:solidFill>
                    <a:schemeClr val="tx1"/>
                  </a:solidFill>
                </a:ln>
                <a:latin typeface="Marker Felt"/>
                <a:cs typeface="Marker Felt"/>
              </a:rPr>
              <a:t>of Maryland, College Park</a:t>
            </a:r>
            <a:endParaRPr lang="en-US" dirty="0">
              <a:ln>
                <a:solidFill>
                  <a:schemeClr val="tx1"/>
                </a:solidFill>
              </a:ln>
              <a:latin typeface="Marker Felt"/>
              <a:cs typeface="Marker Fe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000000"/>
                </a:solidFill>
                <a:ea typeface="+mj-ea"/>
              </a:rPr>
              <a:t>Real Molecular Clouds</a:t>
            </a:r>
            <a:endParaRPr lang="en-US" sz="4000" dirty="0">
              <a:solidFill>
                <a:srgbClr val="000000"/>
              </a:solidFill>
              <a:ea typeface="+mj-ea"/>
            </a:endParaRP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5695565" y="714352"/>
            <a:ext cx="31031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Self similar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Chaotic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Fractal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Complex</a:t>
            </a:r>
            <a:endParaRPr lang="en-US" sz="2400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But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GMCs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obey simple scaling 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relations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(Larson 1979, 1981; Solomon et al. 1978)</a:t>
            </a:r>
            <a:endParaRPr lang="en-US" sz="2400" i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5794856" y="4419600"/>
            <a:ext cx="274320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00000"/>
                </a:solidFill>
              </a:rPr>
              <a:t>Jackson et al. (2006)</a:t>
            </a:r>
          </a:p>
          <a:p>
            <a:pPr algn="ctr">
              <a:spcBef>
                <a:spcPct val="50000"/>
              </a:spcBef>
            </a:pPr>
            <a:r>
              <a:rPr lang="en-US" i="1" baseline="30000" dirty="0">
                <a:solidFill>
                  <a:srgbClr val="000000"/>
                </a:solidFill>
              </a:rPr>
              <a:t>13</a:t>
            </a:r>
            <a:r>
              <a:rPr lang="en-US" i="1" dirty="0">
                <a:solidFill>
                  <a:srgbClr val="000000"/>
                </a:solidFill>
              </a:rPr>
              <a:t>CO 1-0</a:t>
            </a:r>
          </a:p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00000"/>
                </a:solidFill>
              </a:rPr>
              <a:t>GRS </a:t>
            </a:r>
            <a:r>
              <a:rPr lang="en-US" i="1" dirty="0" err="1">
                <a:solidFill>
                  <a:srgbClr val="000000"/>
                </a:solidFill>
              </a:rPr>
              <a:t>datacube</a:t>
            </a:r>
            <a:r>
              <a:rPr lang="en-US" i="1" dirty="0">
                <a:solidFill>
                  <a:srgbClr val="000000"/>
                </a:solidFill>
              </a:rPr>
              <a:t> at </a:t>
            </a:r>
            <a:r>
              <a:rPr lang="en-US" i="1" dirty="0" err="1">
                <a:solidFill>
                  <a:srgbClr val="000000"/>
                </a:solidFill>
              </a:rPr>
              <a:t>l</a:t>
            </a:r>
            <a:r>
              <a:rPr lang="en-US" i="1" dirty="0">
                <a:solidFill>
                  <a:srgbClr val="000000"/>
                </a:solidFill>
              </a:rPr>
              <a:t>=24</a:t>
            </a:r>
            <a:r>
              <a:rPr lang="en-US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°</a:t>
            </a:r>
          </a:p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659</a:t>
            </a:r>
            <a:r>
              <a:rPr lang="en-US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  <a:sym typeface="Symbol" pitchFamily="-65" charset="2"/>
              </a:rPr>
              <a:t></a:t>
            </a:r>
            <a:r>
              <a:rPr lang="en-US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0.2 km/</a:t>
            </a:r>
            <a:r>
              <a:rPr lang="en-US" i="1" dirty="0" err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s</a:t>
            </a:r>
            <a:r>
              <a:rPr lang="en-US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channels</a:t>
            </a:r>
          </a:p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2.2</a:t>
            </a:r>
            <a:r>
              <a:rPr lang="en-US" i="1" dirty="0">
                <a:solidFill>
                  <a:srgbClr val="000000"/>
                </a:solidFill>
              </a:rPr>
              <a:t>° </a:t>
            </a:r>
            <a:r>
              <a:rPr lang="en-US" i="1" dirty="0" err="1">
                <a:solidFill>
                  <a:srgbClr val="000000"/>
                </a:solidFill>
                <a:sym typeface="Symbol" pitchFamily="-65" charset="2"/>
              </a:rPr>
              <a:t></a:t>
            </a:r>
            <a:r>
              <a:rPr lang="en-US" i="1" dirty="0">
                <a:solidFill>
                  <a:srgbClr val="000000"/>
                </a:solidFill>
                <a:sym typeface="Symbol" pitchFamily="-65" charset="2"/>
              </a:rPr>
              <a:t> 2</a:t>
            </a:r>
            <a:r>
              <a:rPr lang="en-US" i="1" dirty="0">
                <a:solidFill>
                  <a:srgbClr val="000000"/>
                </a:solidFill>
              </a:rPr>
              <a:t>° field</a:t>
            </a:r>
          </a:p>
        </p:txBody>
      </p:sp>
      <p:pic>
        <p:nvPicPr>
          <p:cNvPr id="47109" name="Picture 5" descr="/Users/Alberto/Documents/ppoint/grs-24-cube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39878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" fill="hold"/>
                                        <p:tgtEl>
                                          <p:spTgt spid="47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0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 descr="szlw_akl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5738813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2179638" y="5305425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Radius [parsecs]</a:t>
            </a:r>
          </a:p>
        </p:txBody>
      </p:sp>
      <p:sp>
        <p:nvSpPr>
          <p:cNvPr id="67588" name="Text Box 7"/>
          <p:cNvSpPr txBox="1">
            <a:spLocks noChangeArrowheads="1"/>
          </p:cNvSpPr>
          <p:nvPr/>
        </p:nvSpPr>
        <p:spPr bwMode="auto">
          <a:xfrm rot="-5400000">
            <a:off x="-805656" y="2934494"/>
            <a:ext cx="2241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Line Width [km s</a:t>
            </a:r>
            <a:r>
              <a:rPr lang="en-US" b="1" baseline="30000">
                <a:solidFill>
                  <a:srgbClr val="000000"/>
                </a:solidFill>
              </a:rPr>
              <a:t>-1</a:t>
            </a:r>
            <a:r>
              <a:rPr lang="en-US" b="1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7109" name="Rectangle 1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cs typeface="ＭＳ Ｐゴシック" pitchFamily="-65" charset="-128"/>
              </a:rPr>
              <a:t>The Size-Line Width Relation in Galaxies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1798638" y="4359275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dwarf </a:t>
            </a: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GMCs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: </a:t>
            </a:r>
            <a:r>
              <a:rPr lang="el-GR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σ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= 0.31 R</a:t>
            </a:r>
            <a:r>
              <a:rPr lang="en-US" i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pc</a:t>
            </a:r>
            <a:r>
              <a:rPr lang="en-US" i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0.65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km/</a:t>
            </a: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s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 </a:t>
            </a:r>
            <a:b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</a:b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Tahoma" pitchFamily="-112" charset="0"/>
                <a:cs typeface="Tahoma" pitchFamily="-112" charset="0"/>
              </a:rPr>
              <a:t>(recall M.W.: </a:t>
            </a:r>
            <a:r>
              <a:rPr lang="el-GR" i="1" dirty="0">
                <a:solidFill>
                  <a:srgbClr val="000000"/>
                </a:solidFill>
                <a:latin typeface="Times New Roman" pitchFamily="-112" charset="0"/>
                <a:ea typeface="Tahoma" pitchFamily="-112" charset="0"/>
                <a:cs typeface="Tahoma" pitchFamily="-112" charset="0"/>
              </a:rPr>
              <a:t>σ </a:t>
            </a:r>
            <a:r>
              <a:rPr lang="en-US" i="1" dirty="0">
                <a:solidFill>
                  <a:srgbClr val="000000"/>
                </a:solidFill>
                <a:latin typeface="Times New Roman" pitchFamily="-112" charset="0"/>
                <a:ea typeface="Tahoma" pitchFamily="-112" charset="0"/>
                <a:cs typeface="Tahoma" pitchFamily="-112" charset="0"/>
              </a:rPr>
              <a:t>= 0.72 R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-112" charset="0"/>
                <a:ea typeface="Tahoma" pitchFamily="-112" charset="0"/>
                <a:cs typeface="Tahoma" pitchFamily="-112" charset="0"/>
              </a:rPr>
              <a:t>pc</a:t>
            </a:r>
            <a:r>
              <a:rPr lang="en-US" i="1" baseline="30000" dirty="0">
                <a:solidFill>
                  <a:srgbClr val="000000"/>
                </a:solidFill>
                <a:latin typeface="Times New Roman" pitchFamily="-112" charset="0"/>
                <a:ea typeface="Tahoma" pitchFamily="-112" charset="0"/>
                <a:cs typeface="Tahoma" pitchFamily="-112" charset="0"/>
              </a:rPr>
              <a:t>0.5 </a:t>
            </a:r>
            <a:r>
              <a:rPr lang="en-US" i="1" dirty="0">
                <a:solidFill>
                  <a:srgbClr val="000000"/>
                </a:solidFill>
                <a:latin typeface="Times New Roman" pitchFamily="-112" charset="0"/>
                <a:ea typeface="Tahoma" pitchFamily="-112" charset="0"/>
                <a:cs typeface="Tahoma" pitchFamily="-112" charset="0"/>
              </a:rPr>
              <a:t>km/</a:t>
            </a:r>
            <a:r>
              <a:rPr lang="en-US" i="1" dirty="0" err="1">
                <a:solidFill>
                  <a:srgbClr val="000000"/>
                </a:solidFill>
                <a:latin typeface="Times New Roman" pitchFamily="-112" charset="0"/>
                <a:ea typeface="Tahoma" pitchFamily="-112" charset="0"/>
                <a:cs typeface="Tahoma" pitchFamily="-112" charset="0"/>
              </a:rPr>
              <a:t>s</a:t>
            </a:r>
            <a:r>
              <a:rPr lang="en-US" i="1" dirty="0">
                <a:solidFill>
                  <a:srgbClr val="000000"/>
                </a:solidFill>
                <a:latin typeface="Times New Roman" pitchFamily="-112" charset="0"/>
                <a:ea typeface="Tahoma" pitchFamily="-112" charset="0"/>
                <a:cs typeface="Tahoma" pitchFamily="-112" charset="0"/>
              </a:rPr>
              <a:t>)</a:t>
            </a:r>
          </a:p>
        </p:txBody>
      </p:sp>
      <p:sp>
        <p:nvSpPr>
          <p:cNvPr id="162830" name="Rectangle 14"/>
          <p:cNvSpPr>
            <a:spLocks noChangeArrowheads="1"/>
          </p:cNvSpPr>
          <p:nvPr/>
        </p:nvSpPr>
        <p:spPr bwMode="auto">
          <a:xfrm>
            <a:off x="5791200" y="1065213"/>
            <a:ext cx="3200400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i="1" dirty="0">
                <a:latin typeface="Times New Roman" pitchFamily="-112" charset="0"/>
              </a:rPr>
              <a:t>	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Dwarfs fairly consistent with both Milky Way and local group spirals: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b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- 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for </a:t>
            </a:r>
            <a:r>
              <a:rPr lang="el-GR" sz="1400" i="1" dirty="0">
                <a:solidFill>
                  <a:srgbClr val="000000"/>
                </a:solidFill>
                <a:latin typeface="Times New Roman"/>
                <a:ea typeface="Tahoma" pitchFamily="-112" charset="0"/>
                <a:cs typeface="Times New Roman"/>
              </a:rPr>
              <a:t>σ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 ~R</a:t>
            </a:r>
            <a:r>
              <a:rPr lang="en-US" sz="1400" i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0.5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sz="1400" i="1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Σ</a:t>
            </a:r>
            <a:r>
              <a:rPr lang="en-US" sz="1400" i="1" baseline="-25000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dwarf 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~ 85 M</a:t>
            </a:r>
            <a:r>
              <a:rPr lang="en-US" sz="1400" i="1" baseline="-25000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sun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/pc</a:t>
            </a:r>
            <a:r>
              <a:rPr lang="en-US" sz="1400" i="1" baseline="30000" dirty="0">
                <a:solidFill>
                  <a:srgbClr val="000000"/>
                </a:solidFill>
                <a:latin typeface="Times New Roman"/>
                <a:ea typeface="Arial" pitchFamily="-112" charset="0"/>
                <a:cs typeface="Times New Roman"/>
              </a:rPr>
              <a:t>2</a:t>
            </a:r>
            <a:endParaRPr lang="en-US" sz="1400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	Worst outliers (factor ~ 2): small clouds in SMC: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endParaRPr lang="en-US" sz="1400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	- low surface density?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	- increased B-field?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	  (e.g. </a:t>
            </a:r>
            <a:r>
              <a:rPr lang="en-US" sz="14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Bot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+ 07)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	- clouds not </a:t>
            </a:r>
            <a:r>
              <a:rPr lang="en-US" sz="1400" i="1" dirty="0" err="1">
                <a:solidFill>
                  <a:srgbClr val="000000"/>
                </a:solidFill>
                <a:latin typeface="Times New Roman"/>
                <a:cs typeface="Times New Roman"/>
              </a:rPr>
              <a:t>virialized</a:t>
            </a:r>
            <a:r>
              <a:rPr lang="en-US" sz="1400" i="1" dirty="0">
                <a:solidFill>
                  <a:srgbClr val="000000"/>
                </a:solidFill>
                <a:latin typeface="Times New Roman"/>
                <a:cs typeface="Times New Roman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	Main conclusion: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broad agreement </a:t>
            </a: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in CO-based GMC props…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112" charset="2"/>
              <a:buNone/>
              <a:defRPr/>
            </a:pP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80874" y="6289817"/>
            <a:ext cx="3060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Bolatto, Leroy,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</a:rPr>
              <a:t>et </a:t>
            </a:r>
            <a:r>
              <a:rPr lang="en-US" i="1" dirty="0">
                <a:solidFill>
                  <a:srgbClr val="000000"/>
                </a:solidFill>
              </a:rPr>
              <a:t>al. </a:t>
            </a:r>
            <a:r>
              <a:rPr lang="en-US" i="1" dirty="0" smtClean="0">
                <a:solidFill>
                  <a:srgbClr val="000000"/>
                </a:solidFill>
              </a:rPr>
              <a:t>(2008)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84805" y="6015258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CPROPS methodology:</a:t>
            </a:r>
            <a:r>
              <a:rPr lang="en-US" i="1" dirty="0" smtClean="0">
                <a:solidFill>
                  <a:srgbClr val="000000"/>
                </a:solidFill>
              </a:rPr>
              <a:t>  </a:t>
            </a:r>
            <a:r>
              <a:rPr lang="en-US" i="1" dirty="0" err="1">
                <a:solidFill>
                  <a:srgbClr val="000000"/>
                </a:solidFill>
              </a:rPr>
              <a:t>Rosolowsky</a:t>
            </a:r>
            <a:r>
              <a:rPr lang="en-US" i="1" dirty="0">
                <a:solidFill>
                  <a:srgbClr val="000000"/>
                </a:solidFill>
              </a:rPr>
              <a:t> &amp; Leroy (2006</a:t>
            </a:r>
            <a:r>
              <a:rPr lang="en-US" i="1" dirty="0" smtClean="0">
                <a:solidFill>
                  <a:srgbClr val="000000"/>
                </a:solidFill>
              </a:rPr>
              <a:t>)</a:t>
            </a:r>
            <a:endParaRPr lang="en-US" i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smc_rgb_541_new_cro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9625" y="838200"/>
            <a:ext cx="7523163" cy="5715000"/>
          </a:xfrm>
          <a:noFill/>
          <a:ln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69886"/>
            <a:ext cx="3863573" cy="4111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SMC in the </a:t>
            </a:r>
            <a:r>
              <a:rPr lang="en-US" sz="3200" dirty="0" err="1">
                <a:solidFill>
                  <a:schemeClr val="bg1"/>
                </a:solidFill>
              </a:rPr>
              <a:t>midIR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77" name="Picture 33" descr="smc-chris_smi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1368425"/>
            <a:ext cx="2208212" cy="16589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943600" y="533400"/>
            <a:ext cx="1905000" cy="903288"/>
          </a:xfrm>
          <a:prstGeom prst="rect">
            <a:avLst/>
          </a:prstGeom>
          <a:solidFill>
            <a:schemeClr val="bg2">
              <a:alpha val="14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>
                <a:solidFill>
                  <a:schemeClr val="hlink"/>
                </a:solidFill>
              </a:rPr>
              <a:t>3.6 um = Blue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>
                <a:solidFill>
                  <a:srgbClr val="00FF00"/>
                </a:solidFill>
              </a:rPr>
              <a:t>8.0 um = Green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en-US">
                <a:solidFill>
                  <a:srgbClr val="FF3300"/>
                </a:solidFill>
              </a:rPr>
              <a:t>24 um  = Red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876800" y="1981200"/>
            <a:ext cx="2667000" cy="641350"/>
            <a:chOff x="3072" y="1248"/>
            <a:chExt cx="1872" cy="404"/>
          </a:xfrm>
        </p:grpSpPr>
        <p:sp>
          <p:nvSpPr>
            <p:cNvPr id="6152" name="Line 8"/>
            <p:cNvSpPr>
              <a:spLocks noChangeShapeType="1"/>
            </p:cNvSpPr>
            <p:nvPr/>
          </p:nvSpPr>
          <p:spPr bwMode="auto">
            <a:xfrm flipH="1">
              <a:off x="3072" y="1392"/>
              <a:ext cx="576" cy="14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3600" y="1248"/>
              <a:ext cx="134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  <a:latin typeface="Arial" pitchFamily="-65" charset="0"/>
                </a:rPr>
                <a:t>N66/NGC 346 (33 O stars)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419600" y="4953000"/>
            <a:ext cx="2209800" cy="533400"/>
            <a:chOff x="2784" y="3120"/>
            <a:chExt cx="1392" cy="336"/>
          </a:xfrm>
        </p:grpSpPr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>
              <a:off x="3216" y="3264"/>
              <a:ext cx="960" cy="1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2784" y="3120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  <a:latin typeface="Arial" pitchFamily="-65" charset="0"/>
                </a:rPr>
                <a:t>N22</a:t>
              </a:r>
            </a:p>
          </p:txBody>
        </p:sp>
      </p:grpSp>
      <p:sp>
        <p:nvSpPr>
          <p:cNvPr id="6159" name="Line 15"/>
          <p:cNvSpPr>
            <a:spLocks noChangeShapeType="1"/>
          </p:cNvSpPr>
          <p:nvPr/>
        </p:nvSpPr>
        <p:spPr bwMode="auto">
          <a:xfrm flipH="1">
            <a:off x="3810000" y="990600"/>
            <a:ext cx="152400" cy="9906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3657600" y="6096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  <a:latin typeface="Arial" pitchFamily="-65" charset="0"/>
              </a:rPr>
              <a:t>N76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838200" y="3886200"/>
            <a:ext cx="1295400" cy="1371600"/>
            <a:chOff x="528" y="2448"/>
            <a:chExt cx="816" cy="864"/>
          </a:xfrm>
        </p:grpSpPr>
        <p:sp>
          <p:nvSpPr>
            <p:cNvPr id="6164" name="Line 20"/>
            <p:cNvSpPr>
              <a:spLocks noChangeShapeType="1"/>
            </p:cNvSpPr>
            <p:nvPr/>
          </p:nvSpPr>
          <p:spPr bwMode="auto">
            <a:xfrm>
              <a:off x="864" y="2688"/>
              <a:ext cx="144" cy="62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5" name="Text Box 21"/>
            <p:cNvSpPr txBox="1">
              <a:spLocks noChangeArrowheads="1"/>
            </p:cNvSpPr>
            <p:nvPr/>
          </p:nvSpPr>
          <p:spPr bwMode="auto">
            <a:xfrm>
              <a:off x="528" y="2448"/>
              <a:ext cx="8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  <a:latin typeface="Arial" pitchFamily="-65" charset="0"/>
                </a:rPr>
                <a:t>N83/N84</a:t>
              </a:r>
            </a:p>
          </p:txBody>
        </p:sp>
      </p:grp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3581400" y="1981200"/>
            <a:ext cx="381000" cy="3048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1" name="Rectangle 37"/>
          <p:cNvSpPr>
            <a:spLocks noChangeArrowheads="1"/>
          </p:cNvSpPr>
          <p:nvPr/>
        </p:nvSpPr>
        <p:spPr bwMode="auto">
          <a:xfrm rot="-1784693">
            <a:off x="1460500" y="5308600"/>
            <a:ext cx="457200" cy="38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2" name="Rectangle 38"/>
          <p:cNvSpPr>
            <a:spLocks noChangeArrowheads="1"/>
          </p:cNvSpPr>
          <p:nvPr/>
        </p:nvSpPr>
        <p:spPr bwMode="auto">
          <a:xfrm rot="-1546160">
            <a:off x="4508500" y="2265363"/>
            <a:ext cx="304800" cy="38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3" name="Rectangle 39"/>
          <p:cNvSpPr>
            <a:spLocks noChangeArrowheads="1"/>
          </p:cNvSpPr>
          <p:nvPr/>
        </p:nvSpPr>
        <p:spPr bwMode="auto">
          <a:xfrm>
            <a:off x="6629400" y="5257800"/>
            <a:ext cx="304800" cy="38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4" name="Rectangle 40"/>
          <p:cNvSpPr>
            <a:spLocks noChangeArrowheads="1"/>
          </p:cNvSpPr>
          <p:nvPr/>
        </p:nvSpPr>
        <p:spPr bwMode="auto">
          <a:xfrm rot="-1308084">
            <a:off x="6696075" y="4800600"/>
            <a:ext cx="384175" cy="3730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5" name="Rectangle 41"/>
          <p:cNvSpPr>
            <a:spLocks noChangeArrowheads="1"/>
          </p:cNvSpPr>
          <p:nvPr/>
        </p:nvSpPr>
        <p:spPr bwMode="auto">
          <a:xfrm rot="-1308084">
            <a:off x="7008813" y="5553075"/>
            <a:ext cx="385762" cy="407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2514600" y="609600"/>
            <a:ext cx="6172200" cy="6045200"/>
            <a:chOff x="1536" y="480"/>
            <a:chExt cx="3984" cy="3904"/>
          </a:xfrm>
        </p:grpSpPr>
        <p:pic>
          <p:nvPicPr>
            <p:cNvPr id="6187" name="Picture 43" descr="rgb_UIB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6" y="480"/>
              <a:ext cx="3984" cy="3904"/>
            </a:xfrm>
            <a:prstGeom prst="rect">
              <a:avLst/>
            </a:prstGeom>
            <a:noFill/>
          </p:spPr>
        </p:pic>
        <p:sp>
          <p:nvSpPr>
            <p:cNvPr id="6188" name="Text Box 44"/>
            <p:cNvSpPr txBox="1">
              <a:spLocks noChangeArrowheads="1"/>
            </p:cNvSpPr>
            <p:nvPr/>
          </p:nvSpPr>
          <p:spPr bwMode="auto">
            <a:xfrm>
              <a:off x="1680" y="720"/>
              <a:ext cx="1529" cy="780"/>
            </a:xfrm>
            <a:prstGeom prst="rect">
              <a:avLst/>
            </a:prstGeom>
            <a:solidFill>
              <a:schemeClr val="bg2">
                <a:alpha val="14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5000"/>
                </a:lnSpc>
                <a:spcBef>
                  <a:spcPct val="20000"/>
                </a:spcBef>
              </a:pPr>
              <a:r>
                <a:rPr lang="en-US" dirty="0">
                  <a:solidFill>
                    <a:schemeClr val="hlink"/>
                  </a:solidFill>
                </a:rPr>
                <a:t>[SIII] 33.5um= Blue</a:t>
              </a:r>
            </a:p>
            <a:p>
              <a:pPr>
                <a:lnSpc>
                  <a:spcPct val="85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FF00"/>
                  </a:solidFill>
                </a:rPr>
                <a:t>H2 S(0</a:t>
              </a:r>
              <a:r>
                <a:rPr lang="en-US" dirty="0" smtClean="0">
                  <a:solidFill>
                    <a:srgbClr val="00FF00"/>
                  </a:solidFill>
                </a:rPr>
                <a:t>) 28 um </a:t>
              </a:r>
              <a:r>
                <a:rPr lang="en-US" dirty="0">
                  <a:solidFill>
                    <a:srgbClr val="00FF00"/>
                  </a:solidFill>
                </a:rPr>
                <a:t>= Green</a:t>
              </a:r>
            </a:p>
            <a:p>
              <a:pPr>
                <a:lnSpc>
                  <a:spcPct val="85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FF3300"/>
                  </a:solidFill>
                </a:rPr>
                <a:t>UIB </a:t>
              </a:r>
              <a:r>
                <a:rPr lang="en-US" dirty="0" smtClean="0">
                  <a:solidFill>
                    <a:srgbClr val="FF3300"/>
                  </a:solidFill>
                </a:rPr>
                <a:t>11.3um </a:t>
              </a:r>
              <a:r>
                <a:rPr lang="en-US" dirty="0">
                  <a:solidFill>
                    <a:srgbClr val="FF3300"/>
                  </a:solidFill>
                </a:rPr>
                <a:t>= Red</a:t>
              </a:r>
            </a:p>
            <a:p>
              <a:pPr>
                <a:lnSpc>
                  <a:spcPct val="85000"/>
                </a:lnSpc>
                <a:spcBef>
                  <a:spcPct val="200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3.6 um = Gray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333 0.24422 L -6.93889E-18 5.55042E-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Near-IR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imaging</a:t>
            </a:r>
            <a:endParaRPr lang="en-US" sz="3200" dirty="0"/>
          </a:p>
        </p:txBody>
      </p:sp>
      <p:pic>
        <p:nvPicPr>
          <p:cNvPr id="4" name="Content Placeholder 3" descr="Pak98_fg4.gif"/>
          <p:cNvPicPr>
            <a:picLocks noGrp="1" noChangeAspect="1"/>
          </p:cNvPicPr>
          <p:nvPr>
            <p:ph idx="1"/>
          </p:nvPr>
        </p:nvPicPr>
        <p:blipFill>
          <a:blip r:embed="rId2"/>
          <a:srcRect l="67919" r="-1389" b="6324"/>
          <a:stretch>
            <a:fillRect/>
          </a:stretch>
        </p:blipFill>
        <p:spPr>
          <a:xfrm>
            <a:off x="418984" y="1076438"/>
            <a:ext cx="2252040" cy="5362022"/>
          </a:xfrm>
        </p:spPr>
      </p:pic>
      <p:pic>
        <p:nvPicPr>
          <p:cNvPr id="5" name="Picture 4" descr="30DorH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713" y="1060617"/>
            <a:ext cx="5739203" cy="5352185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6248400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H</a:t>
            </a:r>
            <a:r>
              <a:rPr lang="en-US" i="1" baseline="-25000" dirty="0" smtClean="0">
                <a:solidFill>
                  <a:srgbClr val="000000"/>
                </a:solidFill>
              </a:rPr>
              <a:t>2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pointings</a:t>
            </a:r>
            <a:r>
              <a:rPr lang="en-US" i="1" dirty="0" smtClean="0">
                <a:solidFill>
                  <a:srgbClr val="000000"/>
                </a:solidFill>
              </a:rPr>
              <a:t> over CO (Pak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i="1" dirty="0" smtClean="0">
                <a:solidFill>
                  <a:srgbClr val="000000"/>
                </a:solidFill>
              </a:rPr>
              <a:t> 1998)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11266" y="6296048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Rubio et al. (in prep.)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196" y="785642"/>
            <a:ext cx="180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N159 in the LMC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5463" y="702350"/>
            <a:ext cx="244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Doradus</a:t>
            </a:r>
            <a:r>
              <a:rPr lang="en-US" dirty="0" smtClean="0"/>
              <a:t> in the LMC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Optically thin CO emission in envelopes</a:t>
            </a:r>
            <a:endParaRPr lang="en-US" sz="3200" dirty="0"/>
          </a:p>
        </p:txBody>
      </p:sp>
      <p:pic>
        <p:nvPicPr>
          <p:cNvPr id="4" name="Content Placeholder 3" descr="Bolatto2000_fg1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59" r="51534"/>
          <a:stretch>
            <a:fillRect/>
          </a:stretch>
        </p:blipFill>
        <p:spPr>
          <a:xfrm>
            <a:off x="157119" y="1325225"/>
            <a:ext cx="2605558" cy="4525963"/>
          </a:xfrm>
        </p:spPr>
      </p:pic>
      <p:pic>
        <p:nvPicPr>
          <p:cNvPr id="6" name="Picture 5" descr="Bolatto2000_fg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10" y="1675598"/>
            <a:ext cx="3834190" cy="30611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84250" y="1394452"/>
            <a:ext cx="4226864" cy="3970828"/>
            <a:chOff x="984250" y="1394452"/>
            <a:chExt cx="4226864" cy="3970828"/>
          </a:xfrm>
        </p:grpSpPr>
        <p:pic>
          <p:nvPicPr>
            <p:cNvPr id="5" name="Picture 4" descr="Bolatto2000_fg5.gif"/>
            <p:cNvPicPr>
              <a:picLocks noChangeAspect="1"/>
            </p:cNvPicPr>
            <p:nvPr/>
          </p:nvPicPr>
          <p:blipFill>
            <a:blip r:embed="rId4"/>
            <a:srcRect l="51163"/>
            <a:stretch>
              <a:fillRect/>
            </a:stretch>
          </p:blipFill>
          <p:spPr>
            <a:xfrm>
              <a:off x="2723396" y="1394452"/>
              <a:ext cx="2487718" cy="3970828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rot="5400000" flipH="1" flipV="1">
              <a:off x="712827" y="1698675"/>
              <a:ext cx="2465298" cy="19224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84250" y="4152900"/>
              <a:ext cx="1961735" cy="927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749234" y="5418748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Bolatto</a:t>
            </a:r>
            <a:r>
              <a:rPr lang="en-US" i="1" dirty="0" smtClean="0">
                <a:solidFill>
                  <a:srgbClr val="000000"/>
                </a:solidFill>
              </a:rPr>
              <a:t> et al. (</a:t>
            </a:r>
            <a:r>
              <a:rPr lang="en-US" i="1" dirty="0" smtClean="0">
                <a:solidFill>
                  <a:srgbClr val="000000"/>
                </a:solidFill>
              </a:rPr>
              <a:t>2000</a:t>
            </a:r>
            <a:r>
              <a:rPr lang="en-US" i="1" dirty="0" smtClean="0">
                <a:solidFill>
                  <a:srgbClr val="000000"/>
                </a:solidFill>
              </a:rPr>
              <a:t>)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762000"/>
            <a:ext cx="5334000" cy="3795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0" y="677333"/>
            <a:ext cx="3581400" cy="34463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41313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CO 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is </a:t>
            </a:r>
            <a:r>
              <a:rPr lang="en-GB" sz="20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biased at low </a:t>
            </a:r>
            <a:r>
              <a:rPr lang="en-GB" sz="2000" i="1" dirty="0" err="1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metallicities</a:t>
            </a:r>
            <a:r>
              <a:rPr lang="en-GB" sz="20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 . FIR dust emission offers another view.</a:t>
            </a:r>
          </a:p>
          <a:p>
            <a:pPr marL="341313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600" i="1" dirty="0">
              <a:solidFill>
                <a:srgbClr val="000000"/>
              </a:solidFill>
              <a:latin typeface="Times New Roman" pitchFamily="-65" charset="0"/>
              <a:ea typeface="Arial" pitchFamily="-65" charset="0"/>
            </a:endParaRPr>
          </a:p>
          <a:p>
            <a:pPr marL="341313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Traces the total gas (HI + H2) column</a:t>
            </a:r>
            <a:r>
              <a:rPr lang="en-GB" sz="1600" i="1" dirty="0" smtClean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.</a:t>
            </a: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 </a:t>
            </a:r>
            <a:r>
              <a:rPr lang="en-GB" sz="1600" i="1" dirty="0" smtClean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Probably </a:t>
            </a: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better, at least </a:t>
            </a:r>
            <a:b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</a:b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‘differently biased.’</a:t>
            </a:r>
          </a:p>
          <a:p>
            <a:pPr marL="341313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600" i="1" dirty="0">
              <a:solidFill>
                <a:srgbClr val="000000"/>
              </a:solidFill>
              <a:latin typeface="Times New Roman" pitchFamily="-65" charset="0"/>
              <a:ea typeface="Arial" pitchFamily="-65" charset="0"/>
            </a:endParaRPr>
          </a:p>
          <a:p>
            <a:pPr marL="341313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In the Galaxy, matches Gamma Ray </a:t>
            </a:r>
            <a:b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</a:b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and CO results well.</a:t>
            </a:r>
            <a:endParaRPr lang="en-GB" sz="1400" i="1" dirty="0">
              <a:solidFill>
                <a:srgbClr val="000000"/>
              </a:solidFill>
              <a:latin typeface="Times New Roman" pitchFamily="-65" charset="0"/>
              <a:ea typeface="Arial" pitchFamily="-65" charset="0"/>
            </a:endParaRPr>
          </a:p>
          <a:p>
            <a:pPr marL="341313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sz="1400" i="1" dirty="0">
              <a:solidFill>
                <a:srgbClr val="000000"/>
              </a:solidFill>
              <a:latin typeface="Times New Roman" pitchFamily="-65" charset="0"/>
              <a:ea typeface="Arial" pitchFamily="-65" charset="0"/>
            </a:endParaRPr>
          </a:p>
          <a:p>
            <a:pPr marL="341313" defTabSz="457200">
              <a:lnSpc>
                <a:spcPct val="93000"/>
              </a:lnSpc>
              <a:buClr>
                <a:srgbClr val="000000"/>
              </a:buClr>
              <a:buSzPct val="100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In the SMC, IRAS suggests much </a:t>
            </a:r>
            <a:r>
              <a:rPr lang="en-GB" sz="1600" i="1" dirty="0" smtClean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more H</a:t>
            </a:r>
            <a:r>
              <a:rPr lang="en-GB" sz="1600" i="1" baseline="-25000" dirty="0" smtClean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2</a:t>
            </a:r>
            <a:r>
              <a:rPr lang="en-GB" sz="1600" i="1" dirty="0" smtClean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latin typeface="Times New Roman" pitchFamily="-65" charset="0"/>
                <a:ea typeface="Arial" pitchFamily="-65" charset="0"/>
              </a:rPr>
              <a:t>than seen from CO (Israel </a:t>
            </a:r>
            <a:r>
              <a:rPr lang="en-GB" sz="1600" i="1" dirty="0" smtClean="0">
                <a:solidFill>
                  <a:srgbClr val="000000"/>
                </a:solidFill>
                <a:latin typeface="Times New Roman"/>
                <a:ea typeface="Arial" pitchFamily="-65" charset="0"/>
                <a:cs typeface="Times New Roman"/>
              </a:rPr>
              <a:t>1997</a:t>
            </a:r>
            <a:r>
              <a:rPr lang="en-GB" sz="16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Arial" pitchFamily="-65" charset="0"/>
                <a:cs typeface="Times New Roman"/>
              </a:rPr>
              <a:t>)</a:t>
            </a:r>
            <a:endParaRPr lang="en-GB" sz="1600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Arial" pitchFamily="-65" charset="0"/>
              <a:cs typeface="Times New Roman"/>
            </a:endParaRPr>
          </a:p>
        </p:txBody>
      </p: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6052454" y="4569599"/>
            <a:ext cx="3091546" cy="297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pitchFamily="-65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 dirty="0">
                <a:ea typeface="Arial" pitchFamily="-65" charset="0"/>
                <a:cs typeface="Arial" pitchFamily="-65" charset="0"/>
              </a:rPr>
              <a:t>Dame, Hartmann, and Thaddeus (2001</a:t>
            </a:r>
            <a:r>
              <a:rPr lang="en-GB" sz="1000" i="1" dirty="0">
                <a:ea typeface="Arial" pitchFamily="-65" charset="0"/>
                <a:cs typeface="Arial" pitchFamily="-65" charset="0"/>
              </a:rPr>
              <a:t>)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04800" y="4267200"/>
            <a:ext cx="1530350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pitchFamily="-65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Arial" pitchFamily="-65" charset="0"/>
                <a:cs typeface="Times New Roman"/>
              </a:rPr>
              <a:t>Method:</a:t>
            </a:r>
          </a:p>
        </p:txBody>
      </p:sp>
      <p:sp>
        <p:nvSpPr>
          <p:cNvPr id="81926" name="Text Box 7"/>
          <p:cNvSpPr txBox="1">
            <a:spLocks noChangeArrowheads="1"/>
          </p:cNvSpPr>
          <p:nvPr/>
        </p:nvSpPr>
        <p:spPr bwMode="auto">
          <a:xfrm>
            <a:off x="1976438" y="4872038"/>
            <a:ext cx="5226050" cy="690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9000"/>
              </a:lnSpc>
              <a:buClr>
                <a:srgbClr val="000000"/>
              </a:buClr>
              <a:buSzPct val="100000"/>
              <a:buFont typeface="Arial" pitchFamily="-65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>
                <a:solidFill>
                  <a:srgbClr val="000000"/>
                </a:solidFill>
                <a:latin typeface="Symbol" pitchFamily="-65" charset="2"/>
                <a:ea typeface="Arial" pitchFamily="-65" charset="0"/>
                <a:cs typeface="Arial" pitchFamily="-65" charset="0"/>
              </a:rPr>
              <a:t></a:t>
            </a:r>
            <a:r>
              <a:rPr lang="en-GB" sz="3600" baseline="-2500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H2</a:t>
            </a:r>
            <a:r>
              <a:rPr lang="en-GB" sz="360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= (</a:t>
            </a:r>
            <a:r>
              <a:rPr lang="en-GB" sz="3600">
                <a:solidFill>
                  <a:srgbClr val="000000"/>
                </a:solidFill>
                <a:latin typeface="Symbol" pitchFamily="-65" charset="2"/>
                <a:ea typeface="Arial" pitchFamily="-65" charset="0"/>
                <a:cs typeface="Arial" pitchFamily="-65" charset="0"/>
              </a:rPr>
              <a:t></a:t>
            </a:r>
            <a:r>
              <a:rPr lang="en-GB" sz="3600" baseline="-2500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dust</a:t>
            </a:r>
            <a:r>
              <a:rPr lang="en-GB" sz="360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</a:t>
            </a:r>
            <a:r>
              <a:rPr lang="en-GB" sz="3600">
                <a:solidFill>
                  <a:srgbClr val="000000"/>
                </a:solidFill>
                <a:ea typeface="Times New Roman" pitchFamily="-65" charset="0"/>
                <a:cs typeface="Times New Roman" pitchFamily="-65" charset="0"/>
              </a:rPr>
              <a:t>× DGR</a:t>
            </a:r>
            <a:r>
              <a:rPr lang="en-GB" sz="3600" baseline="30000">
                <a:solidFill>
                  <a:srgbClr val="000000"/>
                </a:solidFill>
                <a:ea typeface="Times New Roman" pitchFamily="-65" charset="0"/>
                <a:cs typeface="Times New Roman" pitchFamily="-65" charset="0"/>
              </a:rPr>
              <a:t>-1</a:t>
            </a:r>
            <a:r>
              <a:rPr lang="en-GB" sz="360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)- </a:t>
            </a:r>
            <a:r>
              <a:rPr lang="en-GB" sz="3600">
                <a:solidFill>
                  <a:srgbClr val="000000"/>
                </a:solidFill>
                <a:latin typeface="Symbol" pitchFamily="-65" charset="2"/>
                <a:ea typeface="Arial" pitchFamily="-65" charset="0"/>
                <a:cs typeface="Arial" pitchFamily="-65" charset="0"/>
              </a:rPr>
              <a:t></a:t>
            </a:r>
            <a:r>
              <a:rPr lang="en-GB" sz="3600" baseline="-2500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HI</a:t>
            </a:r>
          </a:p>
        </p:txBody>
      </p:sp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0" y="5762625"/>
            <a:ext cx="2743200" cy="898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pitchFamily="-65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Estimate the </a:t>
            </a:r>
            <a:r>
              <a:rPr lang="en-GB" sz="1400" b="1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dust surface density</a:t>
            </a:r>
            <a:r>
              <a:rPr lang="en-GB" sz="1400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using FIR emission</a:t>
            </a:r>
            <a:r>
              <a:rPr lang="en-GB" sz="1400" i="1" dirty="0" smtClean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(</a:t>
            </a:r>
            <a:r>
              <a:rPr lang="en-GB" sz="1400" i="1" dirty="0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need two bands to make a temperature estimate).</a:t>
            </a:r>
          </a:p>
        </p:txBody>
      </p:sp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2819400" y="5762625"/>
            <a:ext cx="3124200" cy="109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pitchFamily="-65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Measure the </a:t>
            </a:r>
            <a:r>
              <a:rPr lang="en-GB" sz="1400" b="1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dust-to-gas</a:t>
            </a:r>
            <a:r>
              <a:rPr lang="en-GB" sz="1400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</a:t>
            </a:r>
            <a:r>
              <a:rPr lang="en-GB" sz="1400" b="1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ratio</a:t>
            </a:r>
            <a:r>
              <a:rPr lang="en-GB" sz="1400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from the ratio of dust to atomic gas away from the molecular line emission but near enough to calibrate out galactic variations.</a:t>
            </a:r>
          </a:p>
        </p:txBody>
      </p:sp>
      <p:sp>
        <p:nvSpPr>
          <p:cNvPr id="81929" name="Text Box 10"/>
          <p:cNvSpPr txBox="1">
            <a:spLocks noChangeArrowheads="1"/>
          </p:cNvSpPr>
          <p:nvPr/>
        </p:nvSpPr>
        <p:spPr bwMode="auto">
          <a:xfrm>
            <a:off x="6172200" y="5791200"/>
            <a:ext cx="2971800" cy="89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Arial" pitchFamily="-65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From the beautiful ATCA+Parkes HI map by Stanimirovic et al. (1999), the distribution of </a:t>
            </a:r>
            <a:r>
              <a:rPr lang="en-GB" sz="1400" b="1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atomic gas</a:t>
            </a:r>
            <a:r>
              <a:rPr lang="en-GB" sz="1400" i="1">
                <a:solidFill>
                  <a:srgbClr val="000000"/>
                </a:solidFill>
                <a:ea typeface="Arial" pitchFamily="-65" charset="0"/>
                <a:cs typeface="Arial" pitchFamily="-65" charset="0"/>
              </a:rPr>
              <a:t> is known.</a:t>
            </a:r>
          </a:p>
        </p:txBody>
      </p:sp>
      <p:sp>
        <p:nvSpPr>
          <p:cNvPr id="81930" name="Line 11"/>
          <p:cNvSpPr>
            <a:spLocks noChangeShapeType="1"/>
          </p:cNvSpPr>
          <p:nvPr/>
        </p:nvSpPr>
        <p:spPr bwMode="auto">
          <a:xfrm flipV="1">
            <a:off x="4953000" y="5410200"/>
            <a:ext cx="0" cy="3810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31" name="Line 12"/>
          <p:cNvSpPr>
            <a:spLocks noChangeShapeType="1"/>
          </p:cNvSpPr>
          <p:nvPr/>
        </p:nvSpPr>
        <p:spPr bwMode="auto">
          <a:xfrm flipH="1" flipV="1">
            <a:off x="6934200" y="5562600"/>
            <a:ext cx="381000" cy="2286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32" name="Line 13"/>
          <p:cNvSpPr>
            <a:spLocks noChangeShapeType="1"/>
          </p:cNvSpPr>
          <p:nvPr/>
        </p:nvSpPr>
        <p:spPr bwMode="auto">
          <a:xfrm flipV="1">
            <a:off x="2590800" y="5562600"/>
            <a:ext cx="609600" cy="30797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kern="0" dirty="0" smtClean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Times New Roman"/>
              </a:rPr>
              <a:t>Using dust to </a:t>
            </a:r>
            <a:r>
              <a:rPr lang="en-US" sz="3200" kern="0" dirty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Times New Roman"/>
              </a:rPr>
              <a:t>trace H</a:t>
            </a:r>
            <a:r>
              <a:rPr lang="en-US" sz="3200" kern="0" baseline="-25000" dirty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Times New Roman"/>
              </a:rPr>
              <a:t>2</a:t>
            </a:r>
            <a:endParaRPr lang="en-US" sz="3200" kern="0" dirty="0">
              <a:solidFill>
                <a:srgbClr val="0000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Times New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mc_ep3_sm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5867400"/>
          </a:xfrm>
          <a:prstGeom prst="rect">
            <a:avLst/>
          </a:prstGeom>
        </p:spPr>
      </p:pic>
      <p:sp>
        <p:nvSpPr>
          <p:cNvPr id="83973" name="Text Box 8"/>
          <p:cNvSpPr txBox="1">
            <a:spLocks noChangeArrowheads="1"/>
          </p:cNvSpPr>
          <p:nvPr/>
        </p:nvSpPr>
        <p:spPr bwMode="auto">
          <a:xfrm>
            <a:off x="4038600" y="5825067"/>
            <a:ext cx="48997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Dust emission at 24, 70, and 160 </a:t>
            </a:r>
            <a:r>
              <a:rPr lang="en-US" sz="1600" dirty="0" err="1">
                <a:solidFill>
                  <a:schemeClr val="bg1"/>
                </a:solidFill>
                <a:sym typeface="Symbol" pitchFamily="-65" charset="2"/>
              </a:rPr>
              <a:t></a:t>
            </a:r>
            <a:r>
              <a:rPr lang="en-US" sz="1600" dirty="0" err="1">
                <a:solidFill>
                  <a:schemeClr val="bg1"/>
                </a:solidFill>
              </a:rPr>
              <a:t>m</a:t>
            </a:r>
            <a:r>
              <a:rPr lang="en-US" sz="1600" dirty="0">
                <a:solidFill>
                  <a:schemeClr val="bg1"/>
                </a:solidFill>
              </a:rPr>
              <a:t> from the SMC: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 SMC-SAGE (PI: K. Gordon)+S3MC (Bolatto+ 07)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83fircof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309"/>
            <a:ext cx="9144000" cy="5085381"/>
          </a:xfrm>
          <a:prstGeom prst="rect">
            <a:avLst/>
          </a:prstGeom>
        </p:spPr>
      </p:pic>
      <p:pic>
        <p:nvPicPr>
          <p:cNvPr id="3" name="Picture 2" descr="n83_color_for_ab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204"/>
            <a:ext cx="9144000" cy="5971592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880874" y="6289817"/>
            <a:ext cx="3060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Leroy </a:t>
            </a:r>
            <a:r>
              <a:rPr lang="en-US" i="1" dirty="0" smtClean="0">
                <a:solidFill>
                  <a:srgbClr val="000000"/>
                </a:solidFill>
              </a:rPr>
              <a:t>et </a:t>
            </a:r>
            <a:r>
              <a:rPr lang="en-US" i="1" dirty="0">
                <a:solidFill>
                  <a:srgbClr val="000000"/>
                </a:solidFill>
              </a:rPr>
              <a:t>al. </a:t>
            </a:r>
            <a:r>
              <a:rPr lang="en-US" i="1" dirty="0" smtClean="0">
                <a:solidFill>
                  <a:srgbClr val="000000"/>
                </a:solidFill>
              </a:rPr>
              <a:t>(2009)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3010" y="0"/>
            <a:ext cx="8229600" cy="82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Imaging of extended molecular envelopes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83cofg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3" y="972622"/>
            <a:ext cx="5244200" cy="538117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33010" y="0"/>
            <a:ext cx="8229600" cy="82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Relation between CO and A</a:t>
            </a:r>
            <a:r>
              <a:rPr lang="en-US" sz="3200" baseline="-25000" noProof="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v</a:t>
            </a:r>
            <a:r>
              <a:rPr lang="en-US" sz="3200" noProof="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 at 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Z~1/5 Z</a:t>
            </a:r>
            <a:r>
              <a:rPr lang="en-US" sz="3200" baseline="-25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Wingdings"/>
                <a:ea typeface="Wingdings"/>
                <a:cs typeface="Wingdings"/>
              </a:rPr>
              <a:t></a:t>
            </a:r>
            <a:endParaRPr kumimoji="0" lang="en-US" sz="3200" b="0" i="0" u="none" strike="noStrike" kern="120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ＭＳ Ｐゴシック" pitchFamily="-65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880874" y="6289817"/>
            <a:ext cx="3060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Leroy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</a:rPr>
              <a:t>et </a:t>
            </a:r>
            <a:r>
              <a:rPr lang="en-US" i="1" dirty="0">
                <a:solidFill>
                  <a:srgbClr val="000000"/>
                </a:solidFill>
              </a:rPr>
              <a:t>al. </a:t>
            </a:r>
            <a:r>
              <a:rPr lang="en-US" i="1" dirty="0" smtClean="0">
                <a:solidFill>
                  <a:srgbClr val="000000"/>
                </a:solidFill>
              </a:rPr>
              <a:t>(2009)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313" y="1794746"/>
            <a:ext cx="21811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Bright CO emission is found at A</a:t>
            </a:r>
            <a:r>
              <a:rPr lang="en-US" i="1" baseline="-25000" dirty="0" smtClean="0">
                <a:latin typeface="Times New Roman"/>
                <a:cs typeface="Times New Roman"/>
              </a:rPr>
              <a:t>v</a:t>
            </a:r>
            <a:r>
              <a:rPr lang="en-US" i="1" dirty="0" smtClean="0">
                <a:latin typeface="Times New Roman"/>
                <a:cs typeface="Times New Roman"/>
              </a:rPr>
              <a:t> ≥ 2</a:t>
            </a:r>
          </a:p>
          <a:p>
            <a:pPr>
              <a:buFont typeface="Arial"/>
              <a:buChar char="•"/>
            </a:pPr>
            <a:endParaRPr lang="en-US" i="1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i="1" dirty="0" smtClean="0">
                <a:latin typeface="Times New Roman"/>
                <a:cs typeface="Times New Roman"/>
              </a:rPr>
              <a:t> Below A</a:t>
            </a:r>
            <a:r>
              <a:rPr lang="en-US" i="1" baseline="-25000" dirty="0" smtClean="0">
                <a:latin typeface="Times New Roman"/>
                <a:cs typeface="Times New Roman"/>
              </a:rPr>
              <a:t>v</a:t>
            </a:r>
            <a:r>
              <a:rPr lang="en-US" i="1" dirty="0" smtClean="0">
                <a:latin typeface="Times New Roman"/>
                <a:cs typeface="Times New Roman"/>
              </a:rPr>
              <a:t> ≤ 1, CO emission is extremely weak</a:t>
            </a:r>
          </a:p>
          <a:p>
            <a:pPr>
              <a:buFont typeface="Arial"/>
              <a:buChar char="•"/>
            </a:pPr>
            <a:endParaRPr lang="en-US" i="1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i="1" dirty="0" smtClean="0">
                <a:latin typeface="Times New Roman"/>
                <a:cs typeface="Times New Roman"/>
              </a:rPr>
              <a:t> A</a:t>
            </a:r>
            <a:r>
              <a:rPr lang="en-US" i="1" baseline="-25000" dirty="0" smtClean="0">
                <a:latin typeface="Times New Roman"/>
                <a:cs typeface="Times New Roman"/>
              </a:rPr>
              <a:t>v</a:t>
            </a:r>
            <a:r>
              <a:rPr lang="en-US" i="1" dirty="0" smtClean="0">
                <a:latin typeface="Times New Roman"/>
                <a:cs typeface="Times New Roman"/>
              </a:rPr>
              <a:t>=1 implies N(H)~10</a:t>
            </a:r>
            <a:r>
              <a:rPr lang="en-US" i="1" baseline="30000" dirty="0" smtClean="0">
                <a:latin typeface="Times New Roman"/>
                <a:cs typeface="Times New Roman"/>
              </a:rPr>
              <a:t>22</a:t>
            </a:r>
            <a:r>
              <a:rPr lang="en-US" i="1" dirty="0" smtClean="0">
                <a:latin typeface="Times New Roman"/>
                <a:cs typeface="Times New Roman"/>
              </a:rPr>
              <a:t> cm</a:t>
            </a:r>
            <a:r>
              <a:rPr lang="en-US" i="1" baseline="30000" dirty="0" smtClean="0">
                <a:latin typeface="Times New Roman"/>
                <a:cs typeface="Times New Roman"/>
              </a:rPr>
              <a:t>-2</a:t>
            </a:r>
          </a:p>
          <a:p>
            <a:pPr>
              <a:buFont typeface="Arial"/>
              <a:buChar char="•"/>
            </a:pPr>
            <a:endParaRPr lang="en-US" i="1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i="1" dirty="0" smtClean="0">
                <a:latin typeface="Times New Roman"/>
                <a:cs typeface="Times New Roman"/>
              </a:rPr>
              <a:t> Clouds are ~50% more extended than their CO emission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csouth_laboca_fg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742"/>
            <a:ext cx="9144000" cy="2648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3074" y="803393"/>
            <a:ext cx="785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LABOCA 870 um bolometer mapping  of  the South West region of the SMC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(also Rubio et al. 2004, </a:t>
            </a:r>
            <a:r>
              <a:rPr lang="en-US" dirty="0" err="1" smtClean="0">
                <a:solidFill>
                  <a:srgbClr val="000000"/>
                </a:solidFill>
              </a:rPr>
              <a:t>Bot</a:t>
            </a:r>
            <a:r>
              <a:rPr lang="en-US" dirty="0" smtClean="0">
                <a:solidFill>
                  <a:srgbClr val="000000"/>
                </a:solidFill>
              </a:rPr>
              <a:t> et al. 2007)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3010" y="0"/>
            <a:ext cx="8229600" cy="82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Colder dust modeling at longer wavelengths</a:t>
            </a:r>
            <a:endParaRPr kumimoji="0" lang="en-US" sz="3200" b="0" i="0" u="none" strike="noStrike" kern="120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ＭＳ Ｐゴシック" pitchFamily="-65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880874" y="6289817"/>
            <a:ext cx="3060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err="1" smtClean="0">
                <a:solidFill>
                  <a:srgbClr val="000000"/>
                </a:solidFill>
              </a:rPr>
              <a:t>Bot</a:t>
            </a:r>
            <a:r>
              <a:rPr lang="en-US" i="1" dirty="0" smtClean="0">
                <a:solidFill>
                  <a:srgbClr val="000000"/>
                </a:solidFill>
              </a:rPr>
              <a:t> et </a:t>
            </a:r>
            <a:r>
              <a:rPr lang="en-US" i="1" dirty="0">
                <a:solidFill>
                  <a:srgbClr val="000000"/>
                </a:solidFill>
              </a:rPr>
              <a:t>al. </a:t>
            </a:r>
            <a:r>
              <a:rPr lang="en-US" i="1" dirty="0" smtClean="0">
                <a:solidFill>
                  <a:srgbClr val="000000"/>
                </a:solidFill>
              </a:rPr>
              <a:t>(2009)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850" y="1662942"/>
            <a:ext cx="2055640" cy="36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870 um emission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21611" y="1684401"/>
            <a:ext cx="2055640" cy="36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160 um contours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93469" y="1618931"/>
            <a:ext cx="2055640" cy="36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contours</a:t>
            </a:r>
            <a:endParaRPr lang="en-US" dirty="0"/>
          </a:p>
        </p:txBody>
      </p:sp>
      <p:pic>
        <p:nvPicPr>
          <p:cNvPr id="5" name="Picture 4" descr="smcsouth_laboca_fg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270" y="1598551"/>
            <a:ext cx="4541990" cy="4652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5927"/>
            <a:ext cx="9144000" cy="457200"/>
          </a:xfrm>
        </p:spPr>
        <p:txBody>
          <a:bodyPr/>
          <a:lstStyle/>
          <a:p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Most galaxies are low mass and low </a:t>
            </a:r>
            <a:r>
              <a:rPr lang="en-US" b="0" dirty="0" err="1" smtClean="0">
                <a:solidFill>
                  <a:srgbClr val="000000"/>
                </a:solidFill>
                <a:latin typeface="Calibri"/>
                <a:cs typeface="Calibri"/>
              </a:rPr>
              <a:t>metallicity</a:t>
            </a:r>
            <a: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  <a:t>      </a:t>
            </a:r>
            <a:br>
              <a:rPr lang="en-US" b="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2400" b="0" dirty="0" smtClean="0">
                <a:solidFill>
                  <a:srgbClr val="000000"/>
                </a:solidFill>
                <a:latin typeface="Calibri"/>
                <a:cs typeface="Calibri"/>
              </a:rPr>
              <a:t>also, outer galactic disks)</a:t>
            </a:r>
            <a:endParaRPr lang="en-US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Content Placeholder 3" descr="Baldryfig1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743" b="-2743"/>
          <a:stretch>
            <a:fillRect/>
          </a:stretch>
        </p:blipFill>
        <p:spPr>
          <a:xfrm>
            <a:off x="685800" y="766729"/>
            <a:ext cx="7772400" cy="5486400"/>
          </a:xfr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34000" y="6329329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Baldry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65" charset="0"/>
              </a:rPr>
              <a:t> et al. (2008)</a:t>
            </a:r>
          </a:p>
        </p:txBody>
      </p:sp>
      <p:grpSp>
        <p:nvGrpSpPr>
          <p:cNvPr id="3" name="Group 21"/>
          <p:cNvGrpSpPr/>
          <p:nvPr/>
        </p:nvGrpSpPr>
        <p:grpSpPr>
          <a:xfrm>
            <a:off x="304800" y="1300129"/>
            <a:ext cx="7543800" cy="4705529"/>
            <a:chOff x="304800" y="1143000"/>
            <a:chExt cx="7543800" cy="4705529"/>
          </a:xfrm>
        </p:grpSpPr>
        <p:grpSp>
          <p:nvGrpSpPr>
            <p:cNvPr id="5" name="Group 19"/>
            <p:cNvGrpSpPr/>
            <p:nvPr/>
          </p:nvGrpSpPr>
          <p:grpSpPr>
            <a:xfrm>
              <a:off x="2133600" y="1143000"/>
              <a:ext cx="5715000" cy="3886994"/>
              <a:chOff x="2133600" y="1143000"/>
              <a:chExt cx="5715000" cy="388699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5400000" flipH="1" flipV="1">
                <a:off x="2171700" y="3086100"/>
                <a:ext cx="3886200" cy="1588"/>
              </a:xfrm>
              <a:prstGeom prst="line">
                <a:avLst/>
              </a:prstGeom>
              <a:ln w="444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10800000">
                <a:off x="2590800" y="4572000"/>
                <a:ext cx="1524000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 flipH="1" flipV="1">
                <a:off x="3925094" y="3085306"/>
                <a:ext cx="3886200" cy="1588"/>
              </a:xfrm>
              <a:prstGeom prst="line">
                <a:avLst/>
              </a:prstGeom>
              <a:ln w="44450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5867400" y="4572000"/>
                <a:ext cx="1524000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133600" y="3581400"/>
                <a:ext cx="1905000" cy="646331"/>
              </a:xfrm>
              <a:prstGeom prst="rect">
                <a:avLst/>
              </a:prstGeom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Arial" pitchFamily="-65" charset="0"/>
                  </a:rPr>
                  <a:t>SF law?</a:t>
                </a:r>
              </a:p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Arial" pitchFamily="-65" charset="0"/>
                  </a:rPr>
                  <a:t>SF feedback?</a:t>
                </a:r>
                <a:r>
                  <a:rPr lang="en-US" dirty="0" smtClean="0">
                    <a:solidFill>
                      <a:srgbClr val="000000"/>
                    </a:solidFill>
                    <a:latin typeface="Arial" pitchFamily="-65" charset="0"/>
                  </a:rPr>
                  <a:t> </a:t>
                </a:r>
                <a:endParaRPr lang="en-US" dirty="0">
                  <a:solidFill>
                    <a:srgbClr val="000000"/>
                  </a:solidFill>
                  <a:latin typeface="Arial" pitchFamily="-65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943600" y="4114800"/>
                <a:ext cx="1905000" cy="369332"/>
              </a:xfrm>
              <a:prstGeom prst="rect">
                <a:avLst/>
              </a:prstGeom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Arial" pitchFamily="-65" charset="0"/>
                  </a:rPr>
                  <a:t>AGN </a:t>
                </a:r>
                <a:r>
                  <a:rPr lang="en-US" dirty="0" smtClean="0">
                    <a:solidFill>
                      <a:srgbClr val="000000"/>
                    </a:solidFill>
                    <a:latin typeface="Arial" pitchFamily="-65" charset="0"/>
                  </a:rPr>
                  <a:t>feedback?</a:t>
                </a:r>
                <a:endParaRPr lang="en-US" dirty="0">
                  <a:solidFill>
                    <a:srgbClr val="000000"/>
                  </a:solidFill>
                  <a:latin typeface="Arial" pitchFamily="-65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04800" y="4648200"/>
              <a:ext cx="3733800" cy="1200329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-65" charset="0"/>
                </a:rPr>
                <a:t>Robertson &amp; </a:t>
              </a:r>
              <a:r>
                <a:rPr lang="en-US" dirty="0" err="1">
                  <a:solidFill>
                    <a:srgbClr val="000000"/>
                  </a:solidFill>
                  <a:latin typeface="Arial" pitchFamily="-65" charset="0"/>
                </a:rPr>
                <a:t>Kravtsov</a:t>
              </a:r>
              <a:r>
                <a:rPr lang="en-US" dirty="0">
                  <a:solidFill>
                    <a:srgbClr val="000000"/>
                  </a:solidFill>
                  <a:latin typeface="Arial" pitchFamily="-65" charset="0"/>
                </a:rPr>
                <a:t> (2008)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00"/>
                  </a:solidFill>
                  <a:latin typeface="Arial" pitchFamily="-65" charset="0"/>
                </a:rPr>
                <a:t>Gnedin</a:t>
              </a:r>
              <a:r>
                <a:rPr lang="en-US" dirty="0">
                  <a:solidFill>
                    <a:srgbClr val="000000"/>
                  </a:solidFill>
                  <a:latin typeface="Arial" pitchFamily="-65" charset="0"/>
                </a:rPr>
                <a:t>, </a:t>
              </a:r>
              <a:r>
                <a:rPr lang="en-US" dirty="0" err="1">
                  <a:solidFill>
                    <a:srgbClr val="000000"/>
                  </a:solidFill>
                  <a:latin typeface="Arial" pitchFamily="-65" charset="0"/>
                </a:rPr>
                <a:t>Tassis</a:t>
              </a:r>
              <a:r>
                <a:rPr lang="en-US" dirty="0">
                  <a:solidFill>
                    <a:srgbClr val="000000"/>
                  </a:solidFill>
                  <a:latin typeface="Arial" pitchFamily="-65" charset="0"/>
                </a:rPr>
                <a:t>, &amp; </a:t>
              </a:r>
              <a:r>
                <a:rPr lang="en-US" dirty="0" err="1">
                  <a:solidFill>
                    <a:srgbClr val="000000"/>
                  </a:solidFill>
                  <a:latin typeface="Arial" pitchFamily="-65" charset="0"/>
                </a:rPr>
                <a:t>Kravtsov</a:t>
              </a:r>
              <a:r>
                <a:rPr lang="en-US" dirty="0">
                  <a:solidFill>
                    <a:srgbClr val="000000"/>
                  </a:solidFill>
                  <a:latin typeface="Arial" pitchFamily="-65" charset="0"/>
                </a:rPr>
                <a:t> (2009)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-65" charset="0"/>
                </a:rPr>
                <a:t>Narayanan et al. (2008)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00"/>
                  </a:solidFill>
                  <a:latin typeface="Arial" pitchFamily="-65" charset="0"/>
                </a:rPr>
                <a:t>Krumholz</a:t>
              </a:r>
              <a:r>
                <a:rPr lang="en-US" dirty="0">
                  <a:solidFill>
                    <a:srgbClr val="000000"/>
                  </a:solidFill>
                  <a:latin typeface="Arial" pitchFamily="-65" charset="0"/>
                </a:rPr>
                <a:t> et al. (2008, 2009)</a:t>
              </a:r>
            </a:p>
          </p:txBody>
        </p:sp>
      </p:grpSp>
      <p:sp>
        <p:nvSpPr>
          <p:cNvPr id="17" name="Freeform 16"/>
          <p:cNvSpPr/>
          <p:nvPr/>
        </p:nvSpPr>
        <p:spPr>
          <a:xfrm>
            <a:off x="1021579" y="1932369"/>
            <a:ext cx="546427" cy="621982"/>
          </a:xfrm>
          <a:custGeom>
            <a:avLst/>
            <a:gdLst>
              <a:gd name="connsiteX0" fmla="*/ 546427 w 546427"/>
              <a:gd name="connsiteY0" fmla="*/ 0 h 621982"/>
              <a:gd name="connsiteX1" fmla="*/ 261335 w 546427"/>
              <a:gd name="connsiteY1" fmla="*/ 129580 h 621982"/>
              <a:gd name="connsiteX2" fmla="*/ 2160 w 546427"/>
              <a:gd name="connsiteY2" fmla="*/ 621982 h 6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427" h="621982">
                <a:moveTo>
                  <a:pt x="546427" y="0"/>
                </a:moveTo>
                <a:cubicBezTo>
                  <a:pt x="449236" y="12958"/>
                  <a:pt x="352046" y="25916"/>
                  <a:pt x="261335" y="129580"/>
                </a:cubicBezTo>
                <a:cubicBezTo>
                  <a:pt x="170624" y="233244"/>
                  <a:pt x="0" y="563671"/>
                  <a:pt x="2160" y="621982"/>
                </a:cubicBezTo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Jspectr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25" y="0"/>
            <a:ext cx="51475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6702" y="842267"/>
            <a:ext cx="226908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 Long wavelength </a:t>
            </a:r>
            <a:r>
              <a:rPr lang="en-US" dirty="0" smtClean="0">
                <a:solidFill>
                  <a:srgbClr val="000000"/>
                </a:solidFill>
              </a:rPr>
              <a:t>Rayleigh-Jeans </a:t>
            </a:r>
            <a:r>
              <a:rPr lang="en-US" dirty="0" smtClean="0">
                <a:solidFill>
                  <a:srgbClr val="000000"/>
                </a:solidFill>
              </a:rPr>
              <a:t>excess is present in both LMC and SMC</a:t>
            </a:r>
          </a:p>
          <a:p>
            <a:pPr>
              <a:buFont typeface="Wingdings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 Exotic dust properties?</a:t>
            </a:r>
          </a:p>
          <a:p>
            <a:pPr>
              <a:buFont typeface="Wingdings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 Very cold dust: requires huge dust mass (likely disallowed by </a:t>
            </a:r>
            <a:r>
              <a:rPr lang="en-US" dirty="0" err="1" smtClean="0">
                <a:solidFill>
                  <a:srgbClr val="000000"/>
                </a:solidFill>
              </a:rPr>
              <a:t>metallicity</a:t>
            </a:r>
            <a:r>
              <a:rPr lang="en-US" dirty="0" smtClean="0">
                <a:solidFill>
                  <a:srgbClr val="000000"/>
                </a:solidFill>
              </a:rPr>
              <a:t> constraints) </a:t>
            </a:r>
          </a:p>
          <a:p>
            <a:pPr>
              <a:buFont typeface="Wingdings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 Out of equilibrium VSG dust emission?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>
                <a:solidFill>
                  <a:srgbClr val="000000"/>
                </a:solidFill>
              </a:rPr>
              <a:t>Draine</a:t>
            </a:r>
            <a:r>
              <a:rPr lang="en-US" dirty="0" smtClean="0">
                <a:solidFill>
                  <a:srgbClr val="000000"/>
                </a:solidFill>
              </a:rPr>
              <a:t> &amp; Anderson 1985; </a:t>
            </a:r>
            <a:r>
              <a:rPr lang="en-US" dirty="0" err="1" smtClean="0">
                <a:solidFill>
                  <a:srgbClr val="000000"/>
                </a:solidFill>
              </a:rPr>
              <a:t>Draine</a:t>
            </a:r>
            <a:r>
              <a:rPr lang="en-US" dirty="0" smtClean="0">
                <a:solidFill>
                  <a:srgbClr val="000000"/>
                </a:solidFill>
              </a:rPr>
              <a:t> &amp; Li 2001)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3010" y="0"/>
            <a:ext cx="8710990" cy="828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Long wavelength excess at low </a:t>
            </a:r>
            <a:r>
              <a:rPr lang="en-US" sz="3600" noProof="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metallicites</a:t>
            </a:r>
            <a:r>
              <a:rPr lang="en-US" sz="3600" noProof="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65" charset="-128"/>
              </a:rPr>
              <a:t>?</a:t>
            </a:r>
            <a:endParaRPr kumimoji="0" lang="en-US" sz="3600" b="0" i="0" u="none" strike="noStrike" kern="1200" cap="none" spc="0" normalizeH="0" baseline="-25000" noProof="0" dirty="0" smtClean="0">
              <a:ln>
                <a:noFill/>
              </a:ln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ＭＳ Ｐゴシック" pitchFamily="-65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9122" y="1196238"/>
            <a:ext cx="1778679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Israel &amp; </a:t>
            </a:r>
            <a:r>
              <a:rPr lang="en-US" i="1" dirty="0" err="1" smtClean="0">
                <a:solidFill>
                  <a:srgbClr val="000000"/>
                </a:solidFill>
              </a:rPr>
              <a:t>Raban</a:t>
            </a:r>
            <a:r>
              <a:rPr lang="en-US" i="1" dirty="0" smtClean="0">
                <a:solidFill>
                  <a:srgbClr val="000000"/>
                </a:solidFill>
              </a:rPr>
              <a:t> (in prep.)</a:t>
            </a:r>
          </a:p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See also Galliano et al.  (2005); </a:t>
            </a:r>
            <a:r>
              <a:rPr lang="en-US" i="1" dirty="0" smtClean="0">
                <a:solidFill>
                  <a:srgbClr val="000000"/>
                </a:solidFill>
              </a:rPr>
              <a:t>Bolatto et al. (2000)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 descr="SMC_subtracted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1123950"/>
          </a:xfrm>
          <a:solidFill>
            <a:schemeClr val="accent1">
              <a:alpha val="35001"/>
            </a:schemeClr>
          </a:solidFill>
        </p:spPr>
        <p:txBody>
          <a:bodyPr>
            <a:noAutofit/>
          </a:bodyPr>
          <a:lstStyle/>
          <a:p>
            <a:pPr algn="ctr" eaLnBrk="1" hangingPunct="1">
              <a:buFont typeface="Wingdings" pitchFamily="-65" charset="2"/>
              <a:buNone/>
            </a:pPr>
            <a:r>
              <a:rPr lang="en-US" sz="5400" b="1" i="0" cap="small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Marker Felt"/>
                <a:cs typeface="Marker Felt"/>
              </a:rPr>
              <a:t>The Star Formation Law</a:t>
            </a:r>
            <a:endParaRPr lang="en-US" sz="5400" b="1" i="0" cap="small" dirty="0" smtClean="0">
              <a:effectLst>
                <a:outerShdw blurRad="38100" dist="38100" dir="2700000" algn="tl">
                  <a:srgbClr val="FFFFFF"/>
                </a:outerShdw>
              </a:effectLst>
              <a:latin typeface="Marker Felt"/>
              <a:cs typeface="Marker Felt"/>
            </a:endParaRP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6111875" y="5410200"/>
            <a:ext cx="287972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CTIO emission line imaging of the </a:t>
            </a:r>
            <a:r>
              <a:rPr lang="en-US" dirty="0">
                <a:solidFill>
                  <a:srgbClr val="FFFFFF"/>
                </a:solidFill>
              </a:rPr>
              <a:t>SMC (</a:t>
            </a:r>
            <a:r>
              <a:rPr lang="en-US" dirty="0">
                <a:solidFill>
                  <a:srgbClr val="0000FF"/>
                </a:solidFill>
              </a:rPr>
              <a:t>OIII, </a:t>
            </a:r>
            <a:r>
              <a:rPr lang="en-US" dirty="0">
                <a:solidFill>
                  <a:srgbClr val="008000"/>
                </a:solidFill>
              </a:rPr>
              <a:t>SII, </a:t>
            </a:r>
            <a:r>
              <a:rPr lang="en-US" dirty="0">
                <a:solidFill>
                  <a:srgbClr val="FF3300"/>
                </a:solidFill>
              </a:rPr>
              <a:t>H</a:t>
            </a:r>
            <a:r>
              <a:rPr lang="el-GR" dirty="0">
                <a:solidFill>
                  <a:srgbClr val="FF3300"/>
                </a:solidFill>
                <a:ea typeface="Arial" pitchFamily="-65" charset="0"/>
                <a:cs typeface="Arial" pitchFamily="-65" charset="0"/>
              </a:rPr>
              <a:t>α</a:t>
            </a:r>
            <a:r>
              <a:rPr lang="en-US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)</a:t>
            </a:r>
          </a:p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FFFF99"/>
                </a:solidFill>
                <a:ea typeface="Arial" pitchFamily="-65" charset="0"/>
                <a:cs typeface="Arial" pitchFamily="-65" charset="0"/>
              </a:rPr>
              <a:t>C. Smith, F. Winkler, &amp; the MCELS team</a:t>
            </a:r>
            <a:endParaRPr lang="el-GR" sz="1600" dirty="0">
              <a:solidFill>
                <a:srgbClr val="FFFF99"/>
              </a:solidFill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0" y="6858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ctr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-65" charset="0"/>
            </a:endParaRP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Low </a:t>
            </a:r>
            <a:r>
              <a:rPr lang="en-US" sz="2400" i="1" dirty="0" err="1" smtClean="0">
                <a:latin typeface="Times New Roman"/>
                <a:cs typeface="Times New Roman"/>
              </a:rPr>
              <a:t>metallicity</a:t>
            </a:r>
            <a:r>
              <a:rPr lang="en-US" sz="2400" i="1" dirty="0" smtClean="0">
                <a:latin typeface="Times New Roman"/>
                <a:cs typeface="Times New Roman"/>
              </a:rPr>
              <a:t> local dwarf galaxies and outer galaxy disks are some of the most discrepant objects when placed on the </a:t>
            </a:r>
            <a:r>
              <a:rPr lang="en-US" sz="2400" b="1" i="1" dirty="0" smtClean="0">
                <a:latin typeface="Times New Roman"/>
                <a:cs typeface="Times New Roman"/>
              </a:rPr>
              <a:t>molecula</a:t>
            </a:r>
            <a:r>
              <a:rPr lang="en-US" sz="2400" i="1" dirty="0" smtClean="0">
                <a:latin typeface="Times New Roman"/>
                <a:cs typeface="Times New Roman"/>
              </a:rPr>
              <a:t>r star formation law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  <a:defRPr/>
            </a:pPr>
            <a:endParaRPr lang="en-US" sz="2400" i="1" dirty="0" smtClean="0">
              <a:latin typeface="Times New Roman"/>
              <a:cs typeface="Times New Roman"/>
            </a:endParaRP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Is this the result of  imperfect estimates of H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i="1" dirty="0" smtClean="0">
                <a:latin typeface="Times New Roman"/>
                <a:cs typeface="Times New Roman"/>
              </a:rPr>
              <a:t> surface densities?</a:t>
            </a:r>
            <a:endParaRPr lang="en-US" sz="2400" dirty="0">
              <a:latin typeface="Tahoma" pitchFamily="-65" charset="0"/>
            </a:endParaRP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Bigiel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2008)</a:t>
            </a: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3962400"/>
            <a:ext cx="990600" cy="304800"/>
          </a:xfrm>
          <a:prstGeom prst="rect">
            <a:avLst/>
          </a:prstGeom>
          <a:solidFill>
            <a:srgbClr val="9595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/>
              </a:rPr>
              <a:t>Low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/>
              </a:rPr>
              <a:t>metallicity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/>
              </a:rPr>
              <a:t> and the star formation laws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77492" y="813617"/>
            <a:ext cx="5266508" cy="5266508"/>
            <a:chOff x="3877492" y="685800"/>
            <a:chExt cx="5266508" cy="5266508"/>
          </a:xfrm>
        </p:grpSpPr>
        <p:pic>
          <p:nvPicPr>
            <p:cNvPr id="9" name="Picture 8" descr="sfregimes_h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7492" y="685800"/>
              <a:ext cx="5266508" cy="52665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62711" y="3988316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SMC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4833381" y="4320083"/>
              <a:ext cx="259620" cy="279993"/>
            </a:xfrm>
            <a:prstGeom prst="star5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ea typeface="+mj-ea"/>
              </a:rPr>
              <a:t>Background: Results from 2007 analysis using S</a:t>
            </a:r>
            <a:r>
              <a:rPr lang="en-US" sz="2800" baseline="30000" dirty="0" smtClean="0">
                <a:ea typeface="+mj-ea"/>
              </a:rPr>
              <a:t>3</a:t>
            </a:r>
            <a:r>
              <a:rPr lang="en-US" sz="2800" dirty="0" smtClean="0">
                <a:ea typeface="+mj-ea"/>
              </a:rPr>
              <a:t>MC</a:t>
            </a:r>
            <a:endParaRPr lang="en-US" sz="2800" dirty="0">
              <a:ea typeface="+mj-ea"/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8925" y="1292225"/>
            <a:ext cx="3581400" cy="4867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ea typeface="+mn-ea"/>
              </a:rPr>
              <a:t>Using </a:t>
            </a:r>
            <a:r>
              <a:rPr lang="en-US" sz="2000" dirty="0">
                <a:ea typeface="+mn-ea"/>
              </a:rPr>
              <a:t>100 and 160 um to avoid influence of stochastic heating</a:t>
            </a:r>
            <a:r>
              <a:rPr lang="en-US" sz="2000" dirty="0" smtClean="0">
                <a:ea typeface="+mn-ea"/>
              </a:rPr>
              <a:t>. Limited to ~4’ (80 pc) by IRAS.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ea typeface="+mn-ea"/>
              </a:rPr>
              <a:t>Using </a:t>
            </a:r>
            <a:r>
              <a:rPr lang="en-US" sz="2000" dirty="0">
                <a:ea typeface="+mn-ea"/>
              </a:rPr>
              <a:t>Dale &amp; </a:t>
            </a:r>
            <a:r>
              <a:rPr lang="en-US" sz="2000" dirty="0" err="1">
                <a:ea typeface="+mn-ea"/>
              </a:rPr>
              <a:t>Helou</a:t>
            </a:r>
            <a:r>
              <a:rPr lang="en-US" sz="2000" dirty="0">
                <a:ea typeface="+mn-ea"/>
              </a:rPr>
              <a:t> (2000) </a:t>
            </a:r>
            <a:r>
              <a:rPr lang="en-US" sz="2000" dirty="0" smtClean="0">
                <a:ea typeface="+mn-ea"/>
              </a:rPr>
              <a:t>models to account for multiple temperature comps.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ea typeface="+mn-ea"/>
              </a:rPr>
              <a:t>DGR determined locally</a:t>
            </a:r>
            <a:r>
              <a:rPr lang="en-US" sz="2000" dirty="0">
                <a:ea typeface="+mn-ea"/>
              </a:rPr>
              <a:t>.</a:t>
            </a:r>
            <a:endParaRPr lang="en-US" sz="2000" dirty="0" smtClean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charset="2"/>
              <a:buChar char="§"/>
              <a:defRPr/>
            </a:pPr>
            <a:r>
              <a:rPr lang="en-US" sz="2000" b="1" dirty="0" smtClean="0">
                <a:ea typeface="+mn-ea"/>
              </a:rPr>
              <a:t>Conclusions</a:t>
            </a:r>
            <a:r>
              <a:rPr lang="en-US" sz="2000" dirty="0" smtClean="0">
                <a:ea typeface="+mn-ea"/>
              </a:rPr>
              <a:t>: Large </a:t>
            </a:r>
            <a:r>
              <a:rPr lang="en-US" sz="2000" dirty="0" err="1" smtClean="0">
                <a:ea typeface="+mn-ea"/>
              </a:rPr>
              <a:t>Xco</a:t>
            </a:r>
            <a:r>
              <a:rPr lang="en-US" sz="2000" dirty="0" smtClean="0">
                <a:ea typeface="+mn-ea"/>
              </a:rPr>
              <a:t> correction (30-60 times Galactic). M</a:t>
            </a:r>
            <a:r>
              <a:rPr lang="en-US" sz="2000" baseline="-25000" dirty="0" smtClean="0">
                <a:ea typeface="+mn-ea"/>
              </a:rPr>
              <a:t>H2</a:t>
            </a:r>
            <a:r>
              <a:rPr lang="en-US" sz="2000" dirty="0">
                <a:ea typeface="+mn-ea"/>
              </a:rPr>
              <a:t>~3x10</a:t>
            </a:r>
            <a:r>
              <a:rPr lang="en-US" sz="2000" baseline="30000" dirty="0">
                <a:ea typeface="+mn-ea"/>
              </a:rPr>
              <a:t>7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M</a:t>
            </a:r>
            <a:r>
              <a:rPr lang="en-US" sz="2000" baseline="-25000" dirty="0" err="1">
                <a:ea typeface="+mn-ea"/>
              </a:rPr>
              <a:t>sun</a:t>
            </a:r>
            <a:r>
              <a:rPr lang="en-US" sz="2000" dirty="0">
                <a:ea typeface="+mn-ea"/>
              </a:rPr>
              <a:t> total molecular mass, compared to M</a:t>
            </a:r>
            <a:r>
              <a:rPr lang="en-US" sz="2000" baseline="-25000" dirty="0">
                <a:ea typeface="+mn-ea"/>
              </a:rPr>
              <a:t>HI</a:t>
            </a:r>
            <a:r>
              <a:rPr lang="en-US" sz="2000" dirty="0">
                <a:ea typeface="+mn-ea"/>
              </a:rPr>
              <a:t>~2x10</a:t>
            </a:r>
            <a:r>
              <a:rPr lang="en-US" sz="2000" baseline="30000" dirty="0">
                <a:ea typeface="+mn-ea"/>
              </a:rPr>
              <a:t>8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M</a:t>
            </a:r>
            <a:r>
              <a:rPr lang="en-US" sz="2000" baseline="-25000" dirty="0" err="1">
                <a:ea typeface="+mn-ea"/>
              </a:rPr>
              <a:t>sun</a:t>
            </a:r>
            <a:r>
              <a:rPr lang="en-US" sz="2000" baseline="-25000" dirty="0" smtClean="0">
                <a:ea typeface="+mn-ea"/>
              </a:rPr>
              <a:t> </a:t>
            </a:r>
            <a:r>
              <a:rPr lang="en-US" sz="2000" dirty="0" smtClean="0">
                <a:ea typeface="+mn-ea"/>
              </a:rPr>
              <a:t>. Similar pressure relation as large spirals. </a:t>
            </a:r>
            <a:endParaRPr lang="en-US" sz="2000" baseline="-25000" dirty="0">
              <a:ea typeface="+mn-ea"/>
            </a:endParaRPr>
          </a:p>
          <a:p>
            <a:pPr eaLnBrk="1" hangingPunct="1">
              <a:lnSpc>
                <a:spcPct val="90000"/>
              </a:lnSpc>
              <a:buFont typeface="Wingdings" pitchFamily="-65" charset="2"/>
              <a:buNone/>
              <a:defRPr/>
            </a:pPr>
            <a:endParaRPr lang="en-US" sz="2000" dirty="0">
              <a:ea typeface="+mn-ea"/>
            </a:endParaRPr>
          </a:p>
        </p:txBody>
      </p:sp>
      <p:pic>
        <p:nvPicPr>
          <p:cNvPr id="86020" name="Picture 4" descr="DUSTBASEDH2_LOCAL"/>
          <p:cNvPicPr>
            <a:picLocks noChangeAspect="1" noChangeArrowheads="1"/>
          </p:cNvPicPr>
          <p:nvPr/>
        </p:nvPicPr>
        <p:blipFill>
          <a:blip r:embed="rId2"/>
          <a:srcRect l="2798" t="63441" r="32857" b="2947"/>
          <a:stretch>
            <a:fillRect/>
          </a:stretch>
        </p:blipFill>
        <p:spPr bwMode="auto">
          <a:xfrm>
            <a:off x="3886200" y="2057400"/>
            <a:ext cx="5257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USTBASEDH2_LOCAL"/>
          <p:cNvPicPr>
            <a:picLocks noChangeAspect="1" noChangeArrowheads="1"/>
          </p:cNvPicPr>
          <p:nvPr/>
        </p:nvPicPr>
        <p:blipFill>
          <a:blip r:embed="rId2"/>
          <a:srcRect t="53555" r="32857" b="39854"/>
          <a:stretch>
            <a:fillRect/>
          </a:stretch>
        </p:blipFill>
        <p:spPr bwMode="auto">
          <a:xfrm>
            <a:off x="3657600" y="1295400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80874" y="6289817"/>
            <a:ext cx="3060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Leroy </a:t>
            </a:r>
            <a:r>
              <a:rPr lang="en-US" i="1" dirty="0" smtClean="0">
                <a:solidFill>
                  <a:srgbClr val="000000"/>
                </a:solidFill>
              </a:rPr>
              <a:t>et </a:t>
            </a:r>
            <a:r>
              <a:rPr lang="en-US" i="1" dirty="0">
                <a:solidFill>
                  <a:srgbClr val="000000"/>
                </a:solidFill>
              </a:rPr>
              <a:t>al. </a:t>
            </a:r>
            <a:r>
              <a:rPr lang="en-US" i="1" dirty="0" smtClean="0">
                <a:solidFill>
                  <a:srgbClr val="000000"/>
                </a:solidFill>
              </a:rPr>
              <a:t>(2007)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59436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0000"/>
                </a:solidFill>
              </a:rPr>
              <a:t>Fraction of obscured SF according to the </a:t>
            </a:r>
            <a:r>
              <a:rPr lang="en-US" dirty="0" err="1" smtClean="0">
                <a:solidFill>
                  <a:srgbClr val="000000"/>
                </a:solidFill>
              </a:rPr>
              <a:t>Calzetti</a:t>
            </a:r>
            <a:r>
              <a:rPr lang="en-US" dirty="0" smtClean="0">
                <a:solidFill>
                  <a:srgbClr val="000000"/>
                </a:solidFill>
              </a:rPr>
              <a:t> et al. (2007) calibration is localized and small: we use Hα+24 um but </a:t>
            </a:r>
            <a:r>
              <a:rPr lang="en-US" b="1" dirty="0" smtClean="0">
                <a:solidFill>
                  <a:srgbClr val="000000"/>
                </a:solidFill>
              </a:rPr>
              <a:t>most</a:t>
            </a:r>
            <a:r>
              <a:rPr lang="en-US" dirty="0" smtClean="0">
                <a:solidFill>
                  <a:srgbClr val="000000"/>
                </a:solidFill>
              </a:rPr>
              <a:t> of the correlation comes from Hα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 descr="H2.jpg"/>
          <p:cNvPicPr>
            <a:picLocks noChangeAspect="1"/>
          </p:cNvPicPr>
          <p:nvPr/>
        </p:nvPicPr>
        <p:blipFill>
          <a:blip r:embed="rId2"/>
          <a:srcRect t="7176" b="17824"/>
          <a:stretch>
            <a:fillRect/>
          </a:stretch>
        </p:blipFill>
        <p:spPr>
          <a:xfrm>
            <a:off x="560571" y="492125"/>
            <a:ext cx="8022857" cy="5143500"/>
          </a:xfrm>
          <a:prstGeom prst="rect">
            <a:avLst/>
          </a:prstGeom>
        </p:spPr>
      </p:pic>
      <p:pic>
        <p:nvPicPr>
          <p:cNvPr id="15" name="Picture 14" descr="HaH2.jpg"/>
          <p:cNvPicPr>
            <a:picLocks noChangeAspect="1"/>
          </p:cNvPicPr>
          <p:nvPr/>
        </p:nvPicPr>
        <p:blipFill>
          <a:blip r:embed="rId3"/>
          <a:srcRect t="7176" b="17824"/>
          <a:stretch>
            <a:fillRect/>
          </a:stretch>
        </p:blipFill>
        <p:spPr>
          <a:xfrm>
            <a:off x="481196" y="492125"/>
            <a:ext cx="8022857" cy="5143500"/>
          </a:xfrm>
          <a:prstGeom prst="rect">
            <a:avLst/>
          </a:prstGeom>
        </p:spPr>
      </p:pic>
      <p:pic>
        <p:nvPicPr>
          <p:cNvPr id="10" name="Picture 9" descr="work-in-progres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60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010" y="0"/>
            <a:ext cx="8229600" cy="67733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Schmidt law in the SMC</a:t>
            </a:r>
            <a:endParaRPr lang="en-US" sz="3200" dirty="0"/>
          </a:p>
        </p:txBody>
      </p:sp>
      <p:pic>
        <p:nvPicPr>
          <p:cNvPr id="4" name="Content Placeholder 3" descr="Bigiel2008fig8b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766" r="-19766"/>
          <a:stretch>
            <a:fillRect/>
          </a:stretch>
        </p:blipFill>
        <p:spPr>
          <a:xfrm>
            <a:off x="2362200" y="685800"/>
            <a:ext cx="7772400" cy="5486400"/>
          </a:xfrm>
        </p:spPr>
      </p:pic>
      <p:sp>
        <p:nvSpPr>
          <p:cNvPr id="8" name="TextBox 7"/>
          <p:cNvSpPr txBox="1"/>
          <p:nvPr/>
        </p:nvSpPr>
        <p:spPr>
          <a:xfrm>
            <a:off x="6553200" y="3200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Normal spirals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Bigiel</a:t>
            </a:r>
            <a:r>
              <a:rPr lang="en-US" dirty="0" smtClean="0">
                <a:solidFill>
                  <a:srgbClr val="000000"/>
                </a:solidFill>
              </a:rPr>
              <a:t> et al. (2008)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molec_sfl_cont.png"/>
          <p:cNvPicPr>
            <a:picLocks noChangeAspect="1"/>
          </p:cNvPicPr>
          <p:nvPr/>
        </p:nvPicPr>
        <p:blipFill>
          <a:blip r:embed="rId3"/>
          <a:srcRect l="11459" t="4265" r="14576"/>
          <a:stretch>
            <a:fillRect/>
          </a:stretch>
        </p:blipFill>
        <p:spPr>
          <a:xfrm>
            <a:off x="0" y="1219200"/>
            <a:ext cx="5410200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0800" y="46482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SMC, at Z~0.2 Z</a:t>
            </a:r>
            <a:r>
              <a:rPr kumimoji="0" lang="en-US" sz="2000" b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65" charset="-128"/>
                <a:cs typeface="Times New Roman"/>
                <a:sym typeface="Wingdings" pitchFamily="-65" charset="2"/>
              </a:rPr>
              <a:t></a:t>
            </a:r>
            <a:r>
              <a:rPr lang="en-US" dirty="0" smtClean="0">
                <a:solidFill>
                  <a:srgbClr val="000000"/>
                </a:solidFill>
              </a:rPr>
              <a:t> and 10 pc resolution, logarithmic contours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iel2008fig8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926" y="533400"/>
            <a:ext cx="5711074" cy="5651515"/>
          </a:xfrm>
          <a:prstGeom prst="rect">
            <a:avLst/>
          </a:prstGeom>
        </p:spPr>
      </p:pic>
      <p:pic>
        <p:nvPicPr>
          <p:cNvPr id="8" name="Picture 7" descr="total_sfl_conts.png"/>
          <p:cNvPicPr>
            <a:picLocks noChangeAspect="1"/>
          </p:cNvPicPr>
          <p:nvPr/>
        </p:nvPicPr>
        <p:blipFill>
          <a:blip r:embed="rId3"/>
          <a:srcRect l="12497" t="4214" r="15622"/>
          <a:stretch>
            <a:fillRect/>
          </a:stretch>
        </p:blipFill>
        <p:spPr>
          <a:xfrm>
            <a:off x="152400" y="1143000"/>
            <a:ext cx="5257800" cy="52606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3000" y="4648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SMC, at Z~0.2 Z</a:t>
            </a:r>
            <a:r>
              <a:rPr kumimoji="0" lang="en-US" b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65" charset="-128"/>
                <a:cs typeface="Times New Roman"/>
                <a:sym typeface="Wingdings" pitchFamily="-65" charset="2"/>
              </a:rPr>
              <a:t></a:t>
            </a:r>
            <a:r>
              <a:rPr lang="en-US" dirty="0" smtClean="0">
                <a:solidFill>
                  <a:srgbClr val="000000"/>
                </a:solidFill>
              </a:rPr>
              <a:t> and 10 pc resolution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 descr="total_sfl_conts_kmt.png"/>
          <p:cNvPicPr>
            <a:picLocks noChangeAspect="1"/>
          </p:cNvPicPr>
          <p:nvPr/>
        </p:nvPicPr>
        <p:blipFill>
          <a:blip r:embed="rId4"/>
          <a:srcRect l="11455" t="4214" r="15622"/>
          <a:stretch>
            <a:fillRect/>
          </a:stretch>
        </p:blipFill>
        <p:spPr>
          <a:xfrm>
            <a:off x="76200" y="1143000"/>
            <a:ext cx="5334000" cy="5260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010" y="0"/>
            <a:ext cx="8229600" cy="67733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total gas Schmidt law in the SMC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4419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Normal spirals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Bigiel</a:t>
            </a:r>
            <a:r>
              <a:rPr lang="en-US" dirty="0" smtClean="0">
                <a:solidFill>
                  <a:srgbClr val="000000"/>
                </a:solidFill>
              </a:rPr>
              <a:t> et al. (2008)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0" y="506593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KMT09 for Z~0.2Z</a:t>
            </a:r>
            <a:r>
              <a:rPr kumimoji="0" lang="en-US" b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-65" charset="-128"/>
                <a:cs typeface="Times New Roman"/>
                <a:sym typeface="Wingdings" pitchFamily="-65" charset="2"/>
              </a:rPr>
              <a:t>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010" y="0"/>
            <a:ext cx="8529038" cy="991810"/>
          </a:xfrm>
        </p:spPr>
        <p:txBody>
          <a:bodyPr>
            <a:noAutofit/>
          </a:bodyPr>
          <a:lstStyle/>
          <a:p>
            <a:r>
              <a:rPr lang="en-US" sz="3200" dirty="0" smtClean="0"/>
              <a:t>Understanding </a:t>
            </a:r>
            <a:r>
              <a:rPr lang="en-US" sz="3200" dirty="0"/>
              <a:t>t</a:t>
            </a:r>
            <a:r>
              <a:rPr lang="en-US" sz="3200" dirty="0" smtClean="0"/>
              <a:t>he atomic to molecular transition </a:t>
            </a:r>
            <a:endParaRPr lang="en-US" sz="3200" dirty="0"/>
          </a:p>
        </p:txBody>
      </p:sp>
      <p:pic>
        <p:nvPicPr>
          <p:cNvPr id="6" name="Content Placeholder 5" descr="Gnedinfig6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0441" b="-40441"/>
          <a:stretch>
            <a:fillRect/>
          </a:stretch>
        </p:blipFill>
        <p:spPr>
          <a:xfrm>
            <a:off x="0" y="690061"/>
            <a:ext cx="8991600" cy="6347012"/>
          </a:xfr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876800" y="60960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 smtClean="0">
                <a:solidFill>
                  <a:srgbClr val="000000"/>
                </a:solidFill>
              </a:rPr>
              <a:t>Gnedin</a:t>
            </a:r>
            <a:r>
              <a:rPr lang="en-US" i="1" dirty="0" smtClean="0">
                <a:solidFill>
                  <a:srgbClr val="000000"/>
                </a:solidFill>
              </a:rPr>
              <a:t>, </a:t>
            </a:r>
            <a:r>
              <a:rPr lang="en-US" i="1" dirty="0" err="1" smtClean="0">
                <a:solidFill>
                  <a:srgbClr val="000000"/>
                </a:solidFill>
              </a:rPr>
              <a:t>Tassis</a:t>
            </a:r>
            <a:r>
              <a:rPr lang="en-US" i="1" dirty="0" smtClean="0">
                <a:solidFill>
                  <a:srgbClr val="000000"/>
                </a:solidFill>
              </a:rPr>
              <a:t>, &amp; </a:t>
            </a:r>
            <a:r>
              <a:rPr lang="en-US" i="1" dirty="0" err="1" smtClean="0">
                <a:solidFill>
                  <a:srgbClr val="000000"/>
                </a:solidFill>
              </a:rPr>
              <a:t>Kravtsov</a:t>
            </a:r>
            <a:r>
              <a:rPr lang="en-US" i="1" dirty="0" smtClean="0">
                <a:solidFill>
                  <a:srgbClr val="000000"/>
                </a:solidFill>
              </a:rPr>
              <a:t> (2009)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313267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pitchFamily="-65" charset="-128"/>
                <a:cs typeface="Times New Roman"/>
              </a:rPr>
              <a:t>Resolved </a:t>
            </a:r>
            <a:r>
              <a:rPr lang="en-US" sz="3200" kern="0" noProof="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pitchFamily="-65" charset="-128"/>
                <a:cs typeface="Times New Roman"/>
              </a:rPr>
              <a:t>molecular fractions in galaxies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pitchFamily="-65" charset="-128"/>
              <a:cs typeface="Times New Roman"/>
            </a:endParaRPr>
          </a:p>
        </p:txBody>
      </p:sp>
      <p:pic>
        <p:nvPicPr>
          <p:cNvPr id="8" name="Picture 7" descr="fH2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02" y="686027"/>
            <a:ext cx="7314595" cy="5485946"/>
          </a:xfrm>
          <a:prstGeom prst="rect">
            <a:avLst/>
          </a:prstGeom>
        </p:spPr>
      </p:pic>
      <p:pic>
        <p:nvPicPr>
          <p:cNvPr id="9" name="Picture 8" descr="fH2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02" y="686027"/>
            <a:ext cx="7314595" cy="5485946"/>
          </a:xfrm>
          <a:prstGeom prst="rect">
            <a:avLst/>
          </a:prstGeom>
        </p:spPr>
      </p:pic>
      <p:pic>
        <p:nvPicPr>
          <p:cNvPr id="10" name="Picture 9" descr="fH2_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02" y="686027"/>
            <a:ext cx="7314595" cy="5485946"/>
          </a:xfrm>
          <a:prstGeom prst="rect">
            <a:avLst/>
          </a:prstGeom>
        </p:spPr>
      </p:pic>
      <p:pic>
        <p:nvPicPr>
          <p:cNvPr id="11" name="Picture 10" descr="fH2_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02" y="686027"/>
            <a:ext cx="7314595" cy="5485946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76800" y="6096000"/>
            <a:ext cx="388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 smtClean="0">
                <a:solidFill>
                  <a:srgbClr val="000000"/>
                </a:solidFill>
              </a:rPr>
              <a:t>Krumholz</a:t>
            </a:r>
            <a:r>
              <a:rPr lang="en-US" i="1" dirty="0" smtClean="0">
                <a:solidFill>
                  <a:srgbClr val="000000"/>
                </a:solidFill>
              </a:rPr>
              <a:t>, McKee, &amp; </a:t>
            </a:r>
            <a:r>
              <a:rPr lang="en-US" i="1" dirty="0" err="1" smtClean="0">
                <a:solidFill>
                  <a:srgbClr val="000000"/>
                </a:solidFill>
              </a:rPr>
              <a:t>Tumlinson</a:t>
            </a:r>
            <a:r>
              <a:rPr lang="en-US" i="1" dirty="0" smtClean="0">
                <a:solidFill>
                  <a:srgbClr val="000000"/>
                </a:solidFill>
              </a:rPr>
              <a:t> (</a:t>
            </a:r>
            <a:r>
              <a:rPr lang="en-US" i="1" dirty="0" smtClean="0">
                <a:solidFill>
                  <a:srgbClr val="000000"/>
                </a:solidFill>
              </a:rPr>
              <a:t>2009)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anten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23"/>
            <a:ext cx="9144000" cy="6715354"/>
          </a:xfrm>
          <a:prstGeom prst="rect">
            <a:avLst/>
          </a:prstGeom>
        </p:spPr>
      </p:pic>
      <p:pic>
        <p:nvPicPr>
          <p:cNvPr id="3" name="Picture 2" descr="alma2_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87" y="0"/>
            <a:ext cx="3880513" cy="277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Background: The structure of</a:t>
            </a:r>
            <a:r>
              <a:rPr lang="en-US" dirty="0" smtClean="0"/>
              <a:t> molecular clouds</a:t>
            </a:r>
            <a:r>
              <a:rPr lang="en-US" dirty="0" smtClean="0"/>
              <a:t> </a:t>
            </a:r>
            <a:r>
              <a:rPr lang="en-US" dirty="0" smtClean="0"/>
              <a:t>at low </a:t>
            </a:r>
            <a:r>
              <a:rPr lang="en-US" dirty="0" err="1" smtClean="0"/>
              <a:t>metallicities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Overview of observations</a:t>
            </a:r>
            <a:r>
              <a:rPr lang="en-US" dirty="0" smtClean="0"/>
              <a:t>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Relation between molecular gas and star </a:t>
            </a:r>
            <a:r>
              <a:rPr lang="en-US" dirty="0" smtClean="0"/>
              <a:t>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Perspectives for ALMA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anten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23"/>
            <a:ext cx="9144000" cy="6715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449" y="733266"/>
            <a:ext cx="8288029" cy="5570756"/>
          </a:xfrm>
          <a:prstGeom prst="rect">
            <a:avLst/>
          </a:prstGeom>
          <a:solidFill>
            <a:schemeClr val="bg2">
              <a:alpha val="8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i="1" cap="small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Structure of the molecular ISM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Larson relations beyond the Milky Way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Resolving extragalactic </a:t>
            </a:r>
            <a:r>
              <a:rPr lang="en-US" sz="2000" i="1" dirty="0" err="1" smtClean="0">
                <a:latin typeface="Times New Roman"/>
                <a:cs typeface="Times New Roman"/>
              </a:rPr>
              <a:t>PDRs</a:t>
            </a:r>
            <a:endParaRPr lang="en-US" sz="2000" i="1" dirty="0" smtClean="0"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Structure of neutral carbon emission?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Heating-Cooling equilibrium?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i="1" cap="small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“Dark” molecular gas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Dust continuum imaging and mass-modeling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Cold dust and (maybe) very cold dust: origin of mm-wave excess?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Optically thin CO emission?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i="1" cap="small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Molecules and star formation at low </a:t>
            </a:r>
            <a:r>
              <a:rPr lang="en-US" sz="3200" i="1" cap="small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Z</a:t>
            </a:r>
            <a:endParaRPr lang="en-US" sz="3200" i="1" cap="small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CO at the lowest </a:t>
            </a:r>
            <a:r>
              <a:rPr lang="en-US" sz="2000" i="1" dirty="0" err="1" smtClean="0">
                <a:latin typeface="Times New Roman"/>
                <a:cs typeface="Times New Roman"/>
              </a:rPr>
              <a:t>metallicities</a:t>
            </a:r>
            <a:endParaRPr lang="en-US" sz="2000" i="1" dirty="0" smtClean="0"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Resolved star formation laws and molecular fractions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Fragmentation and feedback at low </a:t>
            </a:r>
            <a:r>
              <a:rPr lang="en-US" sz="2000" i="1" dirty="0" err="1" smtClean="0">
                <a:latin typeface="Times New Roman"/>
                <a:cs typeface="Times New Roman"/>
              </a:rPr>
              <a:t>metallicities</a:t>
            </a:r>
            <a:endParaRPr lang="en-US" sz="2000" i="1" dirty="0" smtClean="0"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i="1" dirty="0" smtClean="0">
                <a:latin typeface="Times New Roman"/>
                <a:cs typeface="Times New Roman"/>
              </a:rPr>
              <a:t>Low Z at high-</a:t>
            </a:r>
            <a:r>
              <a:rPr lang="en-US" sz="2000" i="1" dirty="0" err="1" smtClean="0">
                <a:latin typeface="Times New Roman"/>
                <a:cs typeface="Times New Roman"/>
              </a:rPr>
              <a:t>z</a:t>
            </a:r>
            <a:r>
              <a:rPr lang="en-US" sz="2000" i="1" dirty="0" smtClean="0">
                <a:latin typeface="Times New Roman"/>
                <a:cs typeface="Times New Roman"/>
              </a:rPr>
              <a:t>?</a:t>
            </a:r>
          </a:p>
          <a:p>
            <a:pPr marL="800100" lvl="1" indent="-342900">
              <a:buFont typeface="Arial"/>
              <a:buChar char="•"/>
            </a:pPr>
            <a:endParaRPr lang="en-US" sz="2000" i="1" dirty="0" smtClean="0"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endParaRPr lang="en-US" sz="2000" i="1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000000"/>
                </a:solidFill>
                <a:ea typeface="+mj-ea"/>
              </a:rPr>
              <a:t>GMCs</a:t>
            </a:r>
            <a:r>
              <a:rPr lang="en-US" dirty="0">
                <a:solidFill>
                  <a:srgbClr val="000000"/>
                </a:solidFill>
                <a:ea typeface="+mj-ea"/>
              </a:rPr>
              <a:t> obey simple scaling relations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1189441"/>
            <a:ext cx="3048000" cy="62484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>
                <a:ea typeface="Tahoma" pitchFamily="-65" charset="0"/>
                <a:cs typeface="Tahoma" pitchFamily="-65" charset="0"/>
              </a:rPr>
              <a:t>First recognized by Larson (1979,1981)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>
                <a:ea typeface="Tahoma" pitchFamily="-65" charset="0"/>
                <a:cs typeface="Tahoma" pitchFamily="-65" charset="0"/>
              </a:rPr>
              <a:t>Attributed to </a:t>
            </a:r>
            <a:r>
              <a:rPr lang="en-US" sz="2000" dirty="0" err="1">
                <a:ea typeface="Tahoma" pitchFamily="-65" charset="0"/>
                <a:cs typeface="Tahoma" pitchFamily="-65" charset="0"/>
              </a:rPr>
              <a:t>Kolmogorov</a:t>
            </a:r>
            <a:r>
              <a:rPr lang="en-US" sz="2000" dirty="0">
                <a:ea typeface="Tahoma" pitchFamily="-65" charset="0"/>
                <a:cs typeface="Tahoma" pitchFamily="-65" charset="0"/>
              </a:rPr>
              <a:t>-like turbulence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>
                <a:ea typeface="Tahoma" pitchFamily="-65" charset="0"/>
                <a:cs typeface="Tahoma" pitchFamily="-65" charset="0"/>
              </a:rPr>
              <a:t>Today we attribute it to compressible, shock-dominated supersonic (Burger’s) turbulence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l-GR" sz="2000" dirty="0">
                <a:ea typeface="Tahoma" pitchFamily="-65" charset="0"/>
                <a:cs typeface="Tahoma" pitchFamily="-65" charset="0"/>
              </a:rPr>
              <a:t>σ</a:t>
            </a:r>
            <a:r>
              <a:rPr lang="en-US" sz="2000" dirty="0">
                <a:ea typeface="Tahoma" pitchFamily="-65" charset="0"/>
                <a:cs typeface="Tahoma" pitchFamily="-65" charset="0"/>
              </a:rPr>
              <a:t>=0.72 R</a:t>
            </a:r>
            <a:r>
              <a:rPr lang="en-US" sz="2000" baseline="-25000" dirty="0">
                <a:ea typeface="Tahoma" pitchFamily="-65" charset="0"/>
                <a:cs typeface="Tahoma" pitchFamily="-65" charset="0"/>
              </a:rPr>
              <a:t>pc</a:t>
            </a:r>
            <a:r>
              <a:rPr lang="en-US" sz="2000" baseline="30000" dirty="0">
                <a:ea typeface="Tahoma" pitchFamily="-65" charset="0"/>
                <a:cs typeface="Tahoma" pitchFamily="-65" charset="0"/>
              </a:rPr>
              <a:t>0.5 </a:t>
            </a:r>
            <a:r>
              <a:rPr lang="en-US" sz="2000" dirty="0">
                <a:ea typeface="Tahoma" pitchFamily="-65" charset="0"/>
                <a:cs typeface="Tahoma" pitchFamily="-65" charset="0"/>
              </a:rPr>
              <a:t>km/</a:t>
            </a:r>
            <a:r>
              <a:rPr lang="en-US" sz="2000" dirty="0" err="1">
                <a:ea typeface="Tahoma" pitchFamily="-65" charset="0"/>
                <a:cs typeface="Tahoma" pitchFamily="-65" charset="0"/>
              </a:rPr>
              <a:t>s</a:t>
            </a:r>
            <a:endParaRPr lang="en-US" sz="2000" dirty="0">
              <a:ea typeface="Tahoma" pitchFamily="-65" charset="0"/>
              <a:cs typeface="Tahoma" pitchFamily="-65" charset="0"/>
            </a:endParaRP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>
                <a:ea typeface="Tahoma" pitchFamily="-65" charset="0"/>
                <a:cs typeface="Tahoma" pitchFamily="-65" charset="0"/>
              </a:rPr>
              <a:t>The coefficient is related to surface density 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>
                <a:ea typeface="Tahoma" pitchFamily="-65" charset="0"/>
                <a:cs typeface="Tahoma" pitchFamily="-65" charset="0"/>
              </a:rPr>
              <a:t>M~R</a:t>
            </a:r>
            <a:r>
              <a:rPr lang="el-GR" sz="2000" dirty="0">
                <a:ea typeface="Tahoma" pitchFamily="-65" charset="0"/>
                <a:cs typeface="Tahoma" pitchFamily="-65" charset="0"/>
              </a:rPr>
              <a:t>σ</a:t>
            </a:r>
            <a:r>
              <a:rPr lang="en-US" sz="2000" baseline="30000" dirty="0">
                <a:ea typeface="Tahoma" pitchFamily="-65" charset="0"/>
                <a:cs typeface="Tahoma" pitchFamily="-65" charset="0"/>
              </a:rPr>
              <a:t>2</a:t>
            </a:r>
            <a:r>
              <a:rPr lang="en-US" sz="2000" dirty="0">
                <a:ea typeface="Tahoma" pitchFamily="-65" charset="0"/>
                <a:cs typeface="Tahoma" pitchFamily="-65" charset="0"/>
              </a:rPr>
              <a:t> </a:t>
            </a:r>
            <a:r>
              <a:rPr lang="en-US" sz="2000" dirty="0" err="1">
                <a:ea typeface="Tahoma" pitchFamily="-65" charset="0"/>
                <a:cs typeface="Tahoma" pitchFamily="-65" charset="0"/>
                <a:sym typeface="Symbol" pitchFamily="-65" charset="2"/>
              </a:rPr>
              <a:t></a:t>
            </a:r>
            <a:r>
              <a:rPr lang="en-US" sz="2000" dirty="0">
                <a:ea typeface="Tahoma" pitchFamily="-65" charset="0"/>
                <a:cs typeface="Tahoma" pitchFamily="-65" charset="0"/>
                <a:sym typeface="Symbol" pitchFamily="-65" charset="2"/>
              </a:rPr>
              <a:t> M/R</a:t>
            </a:r>
            <a:r>
              <a:rPr lang="en-US" sz="2000" baseline="30000" dirty="0">
                <a:ea typeface="Tahoma" pitchFamily="-65" charset="0"/>
                <a:cs typeface="Tahoma" pitchFamily="-65" charset="0"/>
                <a:sym typeface="Symbol" pitchFamily="-65" charset="2"/>
              </a:rPr>
              <a:t>2</a:t>
            </a:r>
            <a:r>
              <a:rPr lang="en-US" sz="2000" dirty="0">
                <a:ea typeface="Tahoma" pitchFamily="-65" charset="0"/>
                <a:cs typeface="Tahoma" pitchFamily="-65" charset="0"/>
                <a:sym typeface="Symbol" pitchFamily="-65" charset="2"/>
              </a:rPr>
              <a:t>~const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l-GR" sz="2000" dirty="0">
                <a:ea typeface="Tahoma" pitchFamily="-65" charset="0"/>
                <a:cs typeface="Tahoma" pitchFamily="-65" charset="0"/>
              </a:rPr>
              <a:t>Σ</a:t>
            </a:r>
            <a:r>
              <a:rPr lang="en-US" sz="2000" dirty="0">
                <a:ea typeface="Tahoma" pitchFamily="-65" charset="0"/>
                <a:cs typeface="Tahoma" pitchFamily="-65" charset="0"/>
              </a:rPr>
              <a:t>=170 Mo/pc</a:t>
            </a:r>
            <a:r>
              <a:rPr lang="en-US" sz="2000" baseline="30000" dirty="0">
                <a:ea typeface="Tahoma" pitchFamily="-65" charset="0"/>
                <a:cs typeface="Tahoma" pitchFamily="-65" charset="0"/>
              </a:rPr>
              <a:t>2</a:t>
            </a:r>
            <a:endParaRPr lang="el-GR" sz="2000" baseline="30000" dirty="0">
              <a:ea typeface="Tahoma" pitchFamily="-65" charset="0"/>
              <a:cs typeface="Tahoma" pitchFamily="-65" charset="0"/>
            </a:endParaRPr>
          </a:p>
        </p:txBody>
      </p:sp>
      <p:pic>
        <p:nvPicPr>
          <p:cNvPr id="48132" name="Picture 4" descr="Solomon_f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58674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28600" y="62484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00000"/>
                </a:solidFill>
              </a:rPr>
              <a:t>Solomon et al. (1987)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133" y="0"/>
            <a:ext cx="8171543" cy="9918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>
                <a:ea typeface="+mj-ea"/>
              </a:rPr>
              <a:t>Measuring extragalactic GMC properties 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04800" y="685800"/>
            <a:ext cx="411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The tip of the iceberg in the sea of noise…</a:t>
            </a:r>
          </a:p>
        </p:txBody>
      </p:sp>
      <p:pic>
        <p:nvPicPr>
          <p:cNvPr id="58372" name="Picture 9" descr="iceber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76400"/>
            <a:ext cx="36353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4724400" y="762000"/>
            <a:ext cx="4114800" cy="2819400"/>
            <a:chOff x="4724400" y="762000"/>
            <a:chExt cx="4114800" cy="2819400"/>
          </a:xfrm>
        </p:grpSpPr>
        <p:pic>
          <p:nvPicPr>
            <p:cNvPr id="58373" name="Picture 9" descr="iceber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53200" y="3276600"/>
              <a:ext cx="228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4724400" y="762000"/>
              <a:ext cx="4114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>
                <a:spcBef>
                  <a:spcPct val="20000"/>
                </a:spcBef>
                <a:buClr>
                  <a:schemeClr val="accent1"/>
                </a:buClr>
                <a:buSzPct val="80000"/>
                <a:defRPr/>
              </a:pPr>
              <a:r>
                <a:rPr lang="en-US" sz="2400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Other galaxies are far far away…</a:t>
              </a:r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638800" y="5796171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000000"/>
                </a:solidFill>
              </a:rPr>
              <a:t>Bolatto et al. (2005</a:t>
            </a:r>
            <a:r>
              <a:rPr lang="en-US" i="1" dirty="0" smtClean="0">
                <a:solidFill>
                  <a:srgbClr val="000000"/>
                </a:solidFill>
              </a:rPr>
              <a:t>),  </a:t>
            </a:r>
            <a:r>
              <a:rPr lang="en-US" i="1" dirty="0" err="1">
                <a:solidFill>
                  <a:srgbClr val="000000"/>
                </a:solidFill>
              </a:rPr>
              <a:t>Rosolowsky</a:t>
            </a:r>
            <a:r>
              <a:rPr lang="en-US" i="1" dirty="0">
                <a:solidFill>
                  <a:srgbClr val="000000"/>
                </a:solidFill>
              </a:rPr>
              <a:t> &amp; Leroy (2006</a:t>
            </a:r>
            <a:r>
              <a:rPr lang="en-US" i="1" dirty="0" smtClean="0">
                <a:solidFill>
                  <a:srgbClr val="000000"/>
                </a:solidFill>
              </a:rPr>
              <a:t>),  Blitz et al. (2007)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6035" y="4574160"/>
            <a:ext cx="348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To account for these effects the CPROPS package was developed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 descr="virlco_akl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5738813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>
                <a:cs typeface="ＭＳ Ｐゴシック" pitchFamily="-65" charset="-128"/>
              </a:rPr>
              <a:t>Luminosity-</a:t>
            </a:r>
            <a:r>
              <a:rPr lang="en-US" sz="3200" dirty="0" err="1" smtClean="0">
                <a:cs typeface="ＭＳ Ｐゴシック" pitchFamily="-65" charset="-128"/>
              </a:rPr>
              <a:t>Virial</a:t>
            </a:r>
            <a:r>
              <a:rPr lang="en-US" sz="3200" dirty="0" smtClean="0">
                <a:cs typeface="ＭＳ Ｐゴシック" pitchFamily="-65" charset="-128"/>
              </a:rPr>
              <a:t> Mass Relation</a:t>
            </a:r>
          </a:p>
        </p:txBody>
      </p:sp>
      <p:sp>
        <p:nvSpPr>
          <p:cNvPr id="69636" name="Text Box 9"/>
          <p:cNvSpPr txBox="1">
            <a:spLocks noChangeArrowheads="1"/>
          </p:cNvSpPr>
          <p:nvPr/>
        </p:nvSpPr>
        <p:spPr bwMode="auto">
          <a:xfrm>
            <a:off x="4572000" y="54102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CO Luminosity</a:t>
            </a:r>
          </a:p>
        </p:txBody>
      </p:sp>
      <p:sp>
        <p:nvSpPr>
          <p:cNvPr id="69637" name="Text Box 10"/>
          <p:cNvSpPr txBox="1">
            <a:spLocks noChangeArrowheads="1"/>
          </p:cNvSpPr>
          <p:nvPr/>
        </p:nvSpPr>
        <p:spPr bwMode="auto">
          <a:xfrm rot="-5400000">
            <a:off x="1707356" y="2940844"/>
            <a:ext cx="2746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Virial</a:t>
            </a:r>
            <a:r>
              <a:rPr lang="en-US" b="1" dirty="0">
                <a:solidFill>
                  <a:srgbClr val="000000"/>
                </a:solidFill>
              </a:rPr>
              <a:t> Mass </a:t>
            </a:r>
            <a:r>
              <a:rPr lang="en-US" b="1" dirty="0">
                <a:solidFill>
                  <a:srgbClr val="000000"/>
                </a:solidFill>
                <a:sym typeface="Symbol" pitchFamily="-65" charset="2"/>
              </a:rPr>
              <a:t></a:t>
            </a:r>
            <a:r>
              <a:rPr lang="en-US" b="1" baseline="30000" dirty="0">
                <a:solidFill>
                  <a:srgbClr val="000000"/>
                </a:solidFill>
              </a:rPr>
              <a:t>2 </a:t>
            </a:r>
            <a:r>
              <a:rPr lang="en-US" b="1" dirty="0">
                <a:solidFill>
                  <a:srgbClr val="000000"/>
                </a:solidFill>
              </a:rPr>
              <a:t>R [</a:t>
            </a:r>
            <a:r>
              <a:rPr lang="en-US" b="1" dirty="0" err="1">
                <a:solidFill>
                  <a:srgbClr val="000000"/>
                </a:solidFill>
              </a:rPr>
              <a:t>M</a:t>
            </a:r>
            <a:r>
              <a:rPr lang="en-US" b="1" baseline="-25000" dirty="0" err="1">
                <a:solidFill>
                  <a:srgbClr val="000000"/>
                </a:solidFill>
              </a:rPr>
              <a:t>sun</a:t>
            </a:r>
            <a:r>
              <a:rPr lang="en-US" b="1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69639" name="Rectangle 12"/>
          <p:cNvSpPr>
            <a:spLocks noChangeArrowheads="1"/>
          </p:cNvSpPr>
          <p:nvPr/>
        </p:nvSpPr>
        <p:spPr bwMode="auto">
          <a:xfrm>
            <a:off x="-76200" y="1143000"/>
            <a:ext cx="28956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i="1"/>
              <a:t>	</a:t>
            </a: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(one version of other independent Larson’s Law)</a:t>
            </a:r>
            <a:b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/>
            </a:r>
            <a:b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</a:b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We find M</a:t>
            </a:r>
            <a:r>
              <a:rPr lang="en-US" i="1" baseline="-25000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vir</a:t>
            </a: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~ L</a:t>
            </a:r>
            <a:r>
              <a:rPr lang="en-US" i="1" baseline="-25000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CO</a:t>
            </a: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…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- </a:t>
            </a: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Solomon (MW): M</a:t>
            </a:r>
            <a:r>
              <a:rPr lang="en-US" sz="1400" i="1" baseline="-25000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vir</a:t>
            </a: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~ L</a:t>
            </a:r>
            <a:r>
              <a:rPr lang="en-US" sz="1400" i="1" baseline="-25000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CO</a:t>
            </a:r>
            <a:r>
              <a:rPr lang="en-US" sz="1400" i="1" baseline="30000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0.8</a:t>
            </a:r>
            <a:endParaRPr lang="en-US" sz="1400" i="1">
              <a:solidFill>
                <a:srgbClr val="000000"/>
              </a:solidFill>
              <a:latin typeface="Times New Roman" pitchFamily="-65" charset="0"/>
              <a:ea typeface="Times New Roman" pitchFamily="-65" charset="0"/>
              <a:cs typeface="Times New Roman" pitchFamily="-65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CO-to-H2 factor roughly as MW if GMCs are virialized…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endParaRPr lang="en-US" i="1">
              <a:solidFill>
                <a:srgbClr val="000000"/>
              </a:solidFill>
              <a:latin typeface="Times New Roman" pitchFamily="-65" charset="0"/>
              <a:ea typeface="Times New Roman" pitchFamily="-65" charset="0"/>
              <a:cs typeface="Times New Roman" pitchFamily="-65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SMC falls on Galactic line.</a:t>
            </a:r>
            <a:b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</a:br>
            <a:endParaRPr lang="en-US" i="1">
              <a:solidFill>
                <a:srgbClr val="000000"/>
              </a:solidFill>
              <a:latin typeface="Times New Roman" pitchFamily="-65" charset="0"/>
              <a:ea typeface="Times New Roman" pitchFamily="-65" charset="0"/>
              <a:cs typeface="Times New Roman" pitchFamily="-65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Other scaling relations: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L</a:t>
            </a:r>
            <a:r>
              <a:rPr lang="en-US" sz="1400" i="1" baseline="-25000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CO</a:t>
            </a: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vs. R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L</a:t>
            </a:r>
            <a:r>
              <a:rPr lang="en-US" sz="1400" i="1" baseline="-25000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CO</a:t>
            </a: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vs. </a:t>
            </a:r>
            <a:r>
              <a:rPr lang="el-GR" sz="1400" i="1">
                <a:solidFill>
                  <a:srgbClr val="000000"/>
                </a:solidFill>
                <a:latin typeface="Times New Roman" pitchFamily="-65" charset="0"/>
                <a:ea typeface="Tahoma" pitchFamily="-65" charset="0"/>
                <a:cs typeface="Tahoma" pitchFamily="-65" charset="0"/>
              </a:rPr>
              <a:t>σ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l-GR" sz="1400" i="1">
                <a:solidFill>
                  <a:srgbClr val="000000"/>
                </a:solidFill>
                <a:latin typeface="Times New Roman" pitchFamily="-65" charset="0"/>
                <a:ea typeface="Tahoma" pitchFamily="-65" charset="0"/>
                <a:cs typeface="Tahoma" pitchFamily="-65" charset="0"/>
              </a:rPr>
              <a:t>	M</a:t>
            </a:r>
            <a:r>
              <a:rPr lang="el-GR" sz="1400" i="1" baseline="-25000">
                <a:solidFill>
                  <a:srgbClr val="000000"/>
                </a:solidFill>
                <a:latin typeface="Times New Roman" pitchFamily="-65" charset="0"/>
                <a:ea typeface="Tahoma" pitchFamily="-65" charset="0"/>
                <a:cs typeface="Tahoma" pitchFamily="-65" charset="0"/>
              </a:rPr>
              <a:t>vir</a:t>
            </a:r>
            <a:r>
              <a:rPr lang="el-GR" sz="1400" i="1">
                <a:solidFill>
                  <a:srgbClr val="000000"/>
                </a:solidFill>
                <a:latin typeface="Times New Roman" pitchFamily="-65" charset="0"/>
                <a:ea typeface="Tahoma" pitchFamily="-65" charset="0"/>
                <a:cs typeface="Tahoma" pitchFamily="-65" charset="0"/>
              </a:rPr>
              <a:t> vs. R</a:t>
            </a:r>
            <a:r>
              <a:rPr lang="en-US" sz="1400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 </a:t>
            </a:r>
            <a:endParaRPr lang="en-US" i="1">
              <a:solidFill>
                <a:srgbClr val="000000"/>
              </a:solidFill>
              <a:latin typeface="Times New Roman" pitchFamily="-65" charset="0"/>
              <a:ea typeface="Times New Roman" pitchFamily="-65" charset="0"/>
              <a:cs typeface="Times New Roman" pitchFamily="-65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</a:pPr>
            <a:r>
              <a:rPr lang="en-US" i="1">
                <a:solidFill>
                  <a:srgbClr val="000000"/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	follow from these two.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80874" y="6289817"/>
            <a:ext cx="3060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Bolatto, Leroy, </a:t>
            </a:r>
            <a:r>
              <a:rPr lang="en-US" i="1" dirty="0">
                <a:solidFill>
                  <a:srgbClr val="000000"/>
                </a:solidFill>
              </a:rPr>
              <a:t>et al. </a:t>
            </a:r>
            <a:r>
              <a:rPr lang="en-US" i="1" dirty="0" smtClean="0">
                <a:solidFill>
                  <a:srgbClr val="000000"/>
                </a:solidFill>
              </a:rPr>
              <a:t>(2008)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0" y="6858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ctr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  <a:defRPr/>
            </a:pPr>
            <a:endParaRPr lang="en-US" sz="2400" dirty="0" smtClean="0">
              <a:effectLst>
                <a:outerShdw blurRad="38100" dist="38100" dir="2700000" algn="tl">
                  <a:srgbClr val="000000"/>
                </a:outerShdw>
              </a:effectLst>
              <a:latin typeface="Tahoma" pitchFamily="-65" charset="0"/>
            </a:endParaRP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65" charset="0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Low </a:t>
            </a:r>
            <a:r>
              <a:rPr lang="en-US" sz="2400" i="1" dirty="0" err="1" smtClean="0">
                <a:latin typeface="Times New Roman"/>
                <a:cs typeface="Times New Roman"/>
              </a:rPr>
              <a:t>metallicity</a:t>
            </a:r>
            <a:r>
              <a:rPr lang="en-US" sz="2400" i="1" dirty="0" smtClean="0">
                <a:latin typeface="Times New Roman"/>
                <a:cs typeface="Times New Roman"/>
              </a:rPr>
              <a:t> local dwarf galaxies and outer galaxy disks are some of the most discrepant objects when placed on the </a:t>
            </a:r>
            <a:r>
              <a:rPr lang="en-US" sz="2400" b="1" i="1" dirty="0" smtClean="0">
                <a:latin typeface="Times New Roman"/>
                <a:cs typeface="Times New Roman"/>
              </a:rPr>
              <a:t>molecula</a:t>
            </a:r>
            <a:r>
              <a:rPr lang="en-US" sz="2400" i="1" dirty="0" smtClean="0">
                <a:latin typeface="Times New Roman"/>
                <a:cs typeface="Times New Roman"/>
              </a:rPr>
              <a:t>r star formation law</a:t>
            </a:r>
          </a:p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-65" charset="2"/>
              <a:buNone/>
              <a:defRPr/>
            </a:pPr>
            <a:endParaRPr lang="en-US" sz="2400" i="1" dirty="0" smtClean="0">
              <a:latin typeface="Times New Roman"/>
              <a:cs typeface="Times New Roman"/>
            </a:endParaRP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SzPct val="80000"/>
              <a:buFont typeface="Wingdings" charset="2"/>
              <a:buChar char="§"/>
              <a:defRPr/>
            </a:pPr>
            <a:r>
              <a:rPr lang="en-US" sz="24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latin typeface="Times New Roman"/>
                <a:cs typeface="Times New Roman"/>
              </a:rPr>
              <a:t>Is this the result of  imperfect estimates of H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i="1" dirty="0" smtClean="0">
                <a:latin typeface="Times New Roman"/>
                <a:cs typeface="Times New Roman"/>
              </a:rPr>
              <a:t> surface densities?</a:t>
            </a:r>
            <a:endParaRPr lang="en-US" sz="2400" dirty="0">
              <a:latin typeface="Tahoma" pitchFamily="-65" charset="0"/>
            </a:endParaRP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Bigiel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</a:t>
            </a: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2008)</a:t>
            </a: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3962400"/>
            <a:ext cx="990600" cy="304800"/>
          </a:xfrm>
          <a:prstGeom prst="rect">
            <a:avLst/>
          </a:prstGeom>
          <a:solidFill>
            <a:srgbClr val="9595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/>
              </a:rPr>
              <a:t>Low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/>
              </a:rPr>
              <a:t>metallicity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/>
              </a:rPr>
              <a:t> and the star formation laws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Times New Roman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4188608" y="538574"/>
            <a:ext cx="4724400" cy="6047761"/>
            <a:chOff x="5899138" y="1646392"/>
            <a:chExt cx="4724400" cy="6047761"/>
          </a:xfrm>
        </p:grpSpPr>
        <p:grpSp>
          <p:nvGrpSpPr>
            <p:cNvPr id="3" name="Group 16"/>
            <p:cNvGrpSpPr/>
            <p:nvPr/>
          </p:nvGrpSpPr>
          <p:grpSpPr>
            <a:xfrm>
              <a:off x="5899138" y="1646392"/>
              <a:ext cx="4724400" cy="6047761"/>
              <a:chOff x="4419600" y="533400"/>
              <a:chExt cx="4724400" cy="6047761"/>
            </a:xfrm>
          </p:grpSpPr>
          <p:grpSp>
            <p:nvGrpSpPr>
              <p:cNvPr id="4" name="Group 13"/>
              <p:cNvGrpSpPr/>
              <p:nvPr/>
            </p:nvGrpSpPr>
            <p:grpSpPr>
              <a:xfrm>
                <a:off x="4419600" y="533400"/>
                <a:ext cx="4724400" cy="6047761"/>
                <a:chOff x="4419600" y="533400"/>
                <a:chExt cx="4724400" cy="6047761"/>
              </a:xfrm>
            </p:grpSpPr>
            <p:pic>
              <p:nvPicPr>
                <p:cNvPr id="12" name="Picture 11" descr="Kennicutt1998fg6.pn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419600" y="533400"/>
                  <a:ext cx="4724400" cy="6047761"/>
                </a:xfrm>
                <a:prstGeom prst="rect">
                  <a:avLst/>
                </a:prstGeom>
              </p:spPr>
            </p:pic>
            <p:sp>
              <p:nvSpPr>
                <p:cNvPr id="13" name="5-Point Star 12"/>
                <p:cNvSpPr/>
                <p:nvPr/>
              </p:nvSpPr>
              <p:spPr>
                <a:xfrm>
                  <a:off x="5947611" y="4485852"/>
                  <a:ext cx="259620" cy="279993"/>
                </a:xfrm>
                <a:prstGeom prst="star5">
                  <a:avLst/>
                </a:prstGeom>
                <a:ln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6705600" y="4953000"/>
                <a:ext cx="16378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Kennicutt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1998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593540" y="5728230"/>
              <a:ext cx="608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SMC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3877492" y="685800"/>
            <a:ext cx="5266508" cy="5266508"/>
            <a:chOff x="3877492" y="685800"/>
            <a:chExt cx="5266508" cy="5266508"/>
          </a:xfrm>
        </p:grpSpPr>
        <p:pic>
          <p:nvPicPr>
            <p:cNvPr id="9" name="Picture 8" descr="sfregimes_h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7492" y="685800"/>
              <a:ext cx="5266508" cy="52665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62711" y="3988316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SMC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4833381" y="4320083"/>
              <a:ext cx="259620" cy="279993"/>
            </a:xfrm>
            <a:prstGeom prst="star5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2308224"/>
            <a:ext cx="7772400" cy="2390775"/>
          </a:xfrm>
          <a:solidFill>
            <a:schemeClr val="accent1">
              <a:alpha val="35001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buFont typeface="Wingdings" pitchFamily="-65" charset="2"/>
              <a:buNone/>
            </a:pPr>
            <a:r>
              <a:rPr lang="en-US" sz="7200" b="1" i="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Marker Felt"/>
                <a:cs typeface="Marker Felt"/>
              </a:rPr>
              <a:t>The Structure of the Molecular ISM</a:t>
            </a:r>
            <a:endParaRPr lang="en-US" sz="7200" b="1" i="0" cap="small" dirty="0">
              <a:solidFill>
                <a:schemeClr val="tx1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Marker Felt"/>
              <a:cs typeface="Marker Fe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64250" y="5638800"/>
            <a:ext cx="28638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HST imaging of the</a:t>
            </a:r>
            <a:r>
              <a:rPr lang="en-US" dirty="0" smtClean="0">
                <a:solidFill>
                  <a:schemeClr val="bg1"/>
                </a:solidFill>
              </a:rPr>
              <a:t> clouds in the Carina Nebula</a:t>
            </a:r>
            <a:endParaRPr lang="el-GR" dirty="0" smtClean="0">
              <a:solidFill>
                <a:srgbClr val="FFFFFF"/>
              </a:solidFill>
              <a:ea typeface="Arial" pitchFamily="-65" charset="0"/>
              <a:cs typeface="Arial" pitchFamily="-65" charset="0"/>
            </a:endParaRPr>
          </a:p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FFFF99"/>
                </a:solidFill>
              </a:rPr>
              <a:t>N. Smith</a:t>
            </a:r>
            <a:endParaRPr lang="en-US" sz="16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153400" cy="381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No</a:t>
            </a:r>
            <a:r>
              <a:rPr lang="en-US" dirty="0" smtClean="0"/>
              <a:t> </a:t>
            </a:r>
            <a:r>
              <a:rPr lang="en-US" dirty="0" smtClean="0"/>
              <a:t>CO but active star formation?</a:t>
            </a:r>
            <a:endParaRPr lang="en-US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5658" y="2029444"/>
            <a:ext cx="5511493" cy="4145955"/>
            <a:chOff x="432" y="672"/>
            <a:chExt cx="4848" cy="3505"/>
          </a:xfrm>
        </p:grpSpPr>
        <p:pic>
          <p:nvPicPr>
            <p:cNvPr id="24580" name="Picture 4" descr="C:\My Documents\My Pictures\taylorplot1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672"/>
              <a:ext cx="4848" cy="3505"/>
            </a:xfrm>
            <a:prstGeom prst="rect">
              <a:avLst/>
            </a:prstGeom>
            <a:noFill/>
          </p:spPr>
        </p:pic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1104" y="816"/>
              <a:ext cx="1067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Taylor et al. (1998)</a:t>
              </a:r>
            </a:p>
          </p:txBody>
        </p:sp>
        <p:sp>
          <p:nvSpPr>
            <p:cNvPr id="24584" name="Line 8"/>
            <p:cNvSpPr>
              <a:spLocks noChangeShapeType="1"/>
            </p:cNvSpPr>
            <p:nvPr/>
          </p:nvSpPr>
          <p:spPr bwMode="auto">
            <a:xfrm flipH="1">
              <a:off x="1104" y="2112"/>
              <a:ext cx="2496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1248" y="2112"/>
              <a:ext cx="168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CC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 CO detections</a:t>
              </a:r>
            </a:p>
          </p:txBody>
        </p:sp>
      </p:grpSp>
      <p:sp>
        <p:nvSpPr>
          <p:cNvPr id="2458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83820" y="747658"/>
            <a:ext cx="8534400" cy="9906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Less C and O </a:t>
            </a:r>
            <a:r>
              <a:rPr lang="en-US" sz="2400" dirty="0" err="1">
                <a:sym typeface="Symbol" pitchFamily="-109" charset="2"/>
              </a:rPr>
              <a:t></a:t>
            </a:r>
            <a:r>
              <a:rPr lang="en-US" sz="2400" dirty="0">
                <a:sym typeface="Symbol" pitchFamily="-109" charset="2"/>
              </a:rPr>
              <a:t> slower CO formation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Less dust </a:t>
            </a:r>
            <a:r>
              <a:rPr lang="en-US" sz="2400" dirty="0" err="1">
                <a:sym typeface="Symbol" pitchFamily="-109" charset="2"/>
              </a:rPr>
              <a:t></a:t>
            </a:r>
            <a:r>
              <a:rPr lang="en-US" sz="2400" dirty="0">
                <a:sym typeface="Symbol" pitchFamily="-109" charset="2"/>
              </a:rPr>
              <a:t> faster CO </a:t>
            </a:r>
            <a:r>
              <a:rPr lang="en-US" sz="2400" dirty="0" err="1">
                <a:sym typeface="Symbol" pitchFamily="-109" charset="2"/>
              </a:rPr>
              <a:t>photodissociation</a:t>
            </a:r>
            <a:endParaRPr lang="en-US" sz="2400" baseline="-25000" dirty="0"/>
          </a:p>
        </p:txBody>
      </p:sp>
      <p:sp>
        <p:nvSpPr>
          <p:cNvPr id="9" name="Oval 8"/>
          <p:cNvSpPr/>
          <p:nvPr/>
        </p:nvSpPr>
        <p:spPr>
          <a:xfrm>
            <a:off x="6661051" y="2098281"/>
            <a:ext cx="457200" cy="457200"/>
          </a:xfrm>
          <a:prstGeom prst="ellips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51651" y="2098281"/>
            <a:ext cx="457200" cy="457200"/>
          </a:xfrm>
          <a:prstGeom prst="ellipse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>
            <a:stCxn id="9" idx="6"/>
          </p:cNvCxnSpPr>
          <p:nvPr/>
        </p:nvCxnSpPr>
        <p:spPr>
          <a:xfrm>
            <a:off x="7118251" y="2326881"/>
            <a:ext cx="533400" cy="1588"/>
          </a:xfrm>
          <a:prstGeom prst="line">
            <a:avLst/>
          </a:prstGeom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055330" y="4470413"/>
            <a:ext cx="990600" cy="990600"/>
          </a:xfrm>
          <a:prstGeom prst="ellipse">
            <a:avLst/>
          </a:prstGeom>
          <a:solidFill>
            <a:srgbClr val="0000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06278" y="4359623"/>
            <a:ext cx="1219200" cy="1219200"/>
          </a:xfrm>
          <a:prstGeom prst="ellipse">
            <a:avLst/>
          </a:prstGeom>
          <a:solidFill>
            <a:srgbClr val="FF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>
            <a:stCxn id="12" idx="6"/>
            <a:endCxn id="13" idx="2"/>
          </p:cNvCxnSpPr>
          <p:nvPr/>
        </p:nvCxnSpPr>
        <p:spPr>
          <a:xfrm>
            <a:off x="7045930" y="4965713"/>
            <a:ext cx="360348" cy="3510"/>
          </a:xfrm>
          <a:prstGeom prst="line">
            <a:avLst/>
          </a:prstGeom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6737251" y="2174481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7678639" y="2174481"/>
            <a:ext cx="381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6356251" y="4765281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7804051" y="4765281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39460" y="2733536"/>
            <a:ext cx="3138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Homonuclear</a:t>
            </a:r>
            <a:r>
              <a:rPr lang="en-US" dirty="0" smtClean="0"/>
              <a:t>, no permanent dipole. Ground </a:t>
            </a:r>
            <a:r>
              <a:rPr lang="en-US" dirty="0" err="1" smtClean="0"/>
              <a:t>quadupole</a:t>
            </a:r>
            <a:r>
              <a:rPr lang="en-US" dirty="0" smtClean="0"/>
              <a:t> transition E~500 K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78055" y="5743724"/>
            <a:ext cx="2843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Chemically favored in dark clouds. Ground dipole </a:t>
            </a:r>
            <a:r>
              <a:rPr lang="en-US" dirty="0" err="1" smtClean="0"/>
              <a:t>transtion</a:t>
            </a:r>
            <a:r>
              <a:rPr lang="en-US" dirty="0" smtClean="0"/>
              <a:t> E~5.5 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629400" y="5791200"/>
            <a:ext cx="2133600" cy="5334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2400" dirty="0">
                <a:solidFill>
                  <a:srgbClr val="000000"/>
                </a:solidFill>
                <a:latin typeface="Times New Roman" pitchFamily="-109" charset="0"/>
              </a:rPr>
              <a:t>Dark cloud</a:t>
            </a:r>
            <a:endParaRPr lang="en-US" sz="2000" dirty="0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04800" y="3048000"/>
            <a:ext cx="1447800" cy="2743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CC6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6" name="Rectangle 4" descr="Dark downward diagonal"/>
          <p:cNvSpPr>
            <a:spLocks noChangeArrowheads="1"/>
          </p:cNvSpPr>
          <p:nvPr/>
        </p:nvSpPr>
        <p:spPr bwMode="auto">
          <a:xfrm>
            <a:off x="1752600" y="2057400"/>
            <a:ext cx="787310" cy="990600"/>
          </a:xfrm>
          <a:prstGeom prst="rect">
            <a:avLst/>
          </a:prstGeom>
          <a:pattFill prst="dkDnDiag">
            <a:fgClr>
              <a:srgbClr val="00FF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3200">
                <a:solidFill>
                  <a:srgbClr val="000000"/>
                </a:solidFill>
                <a:latin typeface="Times New Roman" pitchFamily="-109" charset="0"/>
              </a:rPr>
              <a:t>H</a:t>
            </a:r>
            <a:r>
              <a:rPr lang="en-US" sz="2800">
                <a:solidFill>
                  <a:srgbClr val="000000"/>
                </a:solidFill>
                <a:latin typeface="Times New Roman" pitchFamily="-109" charset="0"/>
              </a:rPr>
              <a:t>I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11732" cy="381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Structure of </a:t>
            </a:r>
            <a:r>
              <a:rPr lang="en-US" dirty="0" err="1" smtClean="0"/>
              <a:t>Photodissociation</a:t>
            </a:r>
            <a:r>
              <a:rPr lang="en-US" dirty="0" smtClean="0"/>
              <a:t> </a:t>
            </a:r>
            <a:r>
              <a:rPr lang="en-US" dirty="0"/>
              <a:t>Regions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752600" y="3048000"/>
            <a:ext cx="2362200" cy="27432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3200">
                <a:solidFill>
                  <a:srgbClr val="000000"/>
                </a:solidFill>
                <a:latin typeface="Times New Roman" pitchFamily="-109" charset="0"/>
              </a:rPr>
              <a:t>C</a:t>
            </a:r>
            <a:r>
              <a:rPr lang="en-US" sz="3200" baseline="30000">
                <a:solidFill>
                  <a:srgbClr val="000000"/>
                </a:solidFill>
                <a:latin typeface="Times New Roman" pitchFamily="-109" charset="0"/>
              </a:rPr>
              <a:t>+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4114800" y="3048000"/>
            <a:ext cx="914400" cy="2743200"/>
          </a:xfrm>
          <a:prstGeom prst="rect">
            <a:avLst/>
          </a:prstGeom>
          <a:gradFill rotWithShape="0">
            <a:gsLst>
              <a:gs pos="0">
                <a:srgbClr val="CC6600"/>
              </a:gs>
              <a:gs pos="100000">
                <a:srgbClr val="CC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3200">
                <a:solidFill>
                  <a:srgbClr val="000000"/>
                </a:solidFill>
                <a:latin typeface="Times New Roman" pitchFamily="-109" charset="0"/>
              </a:rPr>
              <a:t>C</a:t>
            </a:r>
            <a:r>
              <a:rPr lang="en-US" sz="3200" baseline="30000">
                <a:solidFill>
                  <a:srgbClr val="000000"/>
                </a:solidFill>
                <a:latin typeface="Times New Roman" pitchFamily="-109" charset="0"/>
              </a:rPr>
              <a:t>0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5029200" y="3048000"/>
            <a:ext cx="3733800" cy="27432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9" charset="0"/>
              </a:rPr>
              <a:t>CO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533400" y="4191000"/>
            <a:ext cx="533400" cy="457200"/>
          </a:xfrm>
          <a:prstGeom prst="star5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42" name="Rectangle 10" descr="Dark downward diagonal"/>
          <p:cNvSpPr>
            <a:spLocks noChangeArrowheads="1"/>
          </p:cNvSpPr>
          <p:nvPr/>
        </p:nvSpPr>
        <p:spPr bwMode="auto">
          <a:xfrm>
            <a:off x="2539910" y="2057400"/>
            <a:ext cx="6223090" cy="990600"/>
          </a:xfrm>
          <a:prstGeom prst="rect">
            <a:avLst/>
          </a:prstGeom>
          <a:pattFill prst="dkDnDiag">
            <a:fgClr>
              <a:srgbClr val="3366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3200">
                <a:solidFill>
                  <a:srgbClr val="000000"/>
                </a:solidFill>
                <a:latin typeface="Times New Roman" pitchFamily="-109" charset="0"/>
              </a:rPr>
              <a:t>H</a:t>
            </a:r>
            <a:r>
              <a:rPr lang="en-US" sz="3200" baseline="-25000">
                <a:solidFill>
                  <a:srgbClr val="000000"/>
                </a:solidFill>
                <a:latin typeface="Times New Roman" pitchFamily="-109" charset="0"/>
              </a:rPr>
              <a:t>2</a:t>
            </a:r>
          </a:p>
        </p:txBody>
      </p:sp>
      <p:sp>
        <p:nvSpPr>
          <p:cNvPr id="18443" name="Rectangle 11" descr="Dark downward diagonal"/>
          <p:cNvSpPr>
            <a:spLocks noChangeArrowheads="1"/>
          </p:cNvSpPr>
          <p:nvPr/>
        </p:nvSpPr>
        <p:spPr bwMode="auto">
          <a:xfrm>
            <a:off x="304800" y="2057400"/>
            <a:ext cx="1447800" cy="990600"/>
          </a:xfrm>
          <a:prstGeom prst="rect">
            <a:avLst/>
          </a:prstGeom>
          <a:pattFill prst="dkDnDiag">
            <a:fgClr>
              <a:srgbClr val="FF00FF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17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3200">
                <a:solidFill>
                  <a:srgbClr val="000000"/>
                </a:solidFill>
                <a:latin typeface="Times New Roman" pitchFamily="-109" charset="0"/>
              </a:rPr>
              <a:t>H</a:t>
            </a:r>
            <a:r>
              <a:rPr lang="en-US" sz="2800">
                <a:solidFill>
                  <a:srgbClr val="000000"/>
                </a:solidFill>
                <a:latin typeface="Times New Roman" pitchFamily="-109" charset="0"/>
              </a:rPr>
              <a:t>II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04800" y="5791200"/>
            <a:ext cx="1447800" cy="5334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2400" dirty="0">
                <a:latin typeface="Times New Roman" pitchFamily="-109" charset="0"/>
              </a:rPr>
              <a:t>H</a:t>
            </a:r>
            <a:r>
              <a:rPr lang="en-US" sz="2000" dirty="0">
                <a:latin typeface="Times New Roman" pitchFamily="-109" charset="0"/>
              </a:rPr>
              <a:t>II</a:t>
            </a:r>
            <a:r>
              <a:rPr lang="en-US" sz="2400" dirty="0">
                <a:latin typeface="Times New Roman" pitchFamily="-109" charset="0"/>
              </a:rPr>
              <a:t> region</a:t>
            </a:r>
            <a:endParaRPr lang="en-US" sz="2000" dirty="0">
              <a:latin typeface="Times New Roman" pitchFamily="-109" charset="0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1752600" y="5791200"/>
            <a:ext cx="4876800" cy="5334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2400" dirty="0">
                <a:solidFill>
                  <a:srgbClr val="000000"/>
                </a:solidFill>
                <a:latin typeface="Times New Roman" pitchFamily="-109" charset="0"/>
              </a:rPr>
              <a:t>PDR</a:t>
            </a:r>
            <a:endParaRPr lang="en-US" sz="2000" dirty="0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346075" y="6400800"/>
            <a:ext cx="1406525" cy="34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>
                <a:solidFill>
                  <a:srgbClr val="000000"/>
                </a:solidFill>
                <a:latin typeface="Times New Roman" pitchFamily="-109" charset="0"/>
              </a:rPr>
              <a:t>T~10,000 K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1828800" y="6400800"/>
            <a:ext cx="4800600" cy="34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>
                <a:solidFill>
                  <a:srgbClr val="000000"/>
                </a:solidFill>
                <a:latin typeface="Times New Roman" pitchFamily="-109" charset="0"/>
              </a:rPr>
              <a:t>T ~ 1,000 to 10 K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6705600" y="6400800"/>
            <a:ext cx="1752600" cy="34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>
                <a:solidFill>
                  <a:srgbClr val="000000"/>
                </a:solidFill>
                <a:latin typeface="Times New Roman" pitchFamily="-109" charset="0"/>
              </a:rPr>
              <a:t>T ~ 10 K</a:t>
            </a: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3733800" y="5334000"/>
            <a:ext cx="685800" cy="34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dirty="0">
                <a:solidFill>
                  <a:srgbClr val="000000"/>
                </a:solidFill>
                <a:latin typeface="Times New Roman" pitchFamily="-109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Times New Roman" pitchFamily="-109" charset="0"/>
              </a:rPr>
              <a:t>v</a:t>
            </a:r>
            <a:r>
              <a:rPr lang="en-US" dirty="0" smtClean="0">
                <a:solidFill>
                  <a:srgbClr val="000000"/>
                </a:solidFill>
                <a:latin typeface="Times New Roman" pitchFamily="-109" charset="0"/>
              </a:rPr>
              <a:t>~1</a:t>
            </a:r>
            <a:endParaRPr lang="en-US" dirty="0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2057400" y="3048000"/>
            <a:ext cx="18288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1400" b="1">
                <a:solidFill>
                  <a:srgbClr val="000000"/>
                </a:solidFill>
                <a:latin typeface="Times New Roman" pitchFamily="-109" charset="0"/>
              </a:rPr>
              <a:t>C</a:t>
            </a:r>
            <a:r>
              <a:rPr lang="en-US" sz="1400" b="1" baseline="30000">
                <a:solidFill>
                  <a:srgbClr val="000000"/>
                </a:solidFill>
                <a:latin typeface="Times New Roman" pitchFamily="-109" charset="0"/>
              </a:rPr>
              <a:t>+</a:t>
            </a:r>
            <a:r>
              <a:rPr lang="en-US" sz="1400" b="1">
                <a:solidFill>
                  <a:srgbClr val="000000"/>
                </a:solidFill>
                <a:latin typeface="Times New Roman" pitchFamily="-109" charset="0"/>
              </a:rPr>
              <a:t> + e</a:t>
            </a:r>
            <a:r>
              <a:rPr lang="en-US" sz="1400" b="1" baseline="30000">
                <a:solidFill>
                  <a:srgbClr val="000000"/>
                </a:solidFill>
                <a:latin typeface="Times New Roman" pitchFamily="-109" charset="0"/>
              </a:rPr>
              <a:t>-</a:t>
            </a:r>
            <a:r>
              <a:rPr lang="en-US" sz="1400" b="1">
                <a:solidFill>
                  <a:srgbClr val="000000"/>
                </a:solidFill>
                <a:latin typeface="Times New Roman" pitchFamily="-109" charset="0"/>
              </a:rPr>
              <a:t>  </a:t>
            </a:r>
            <a:r>
              <a:rPr lang="en-US" sz="1400" b="1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 C</a:t>
            </a:r>
          </a:p>
          <a:p>
            <a:pPr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1400" b="1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C</a:t>
            </a:r>
            <a:r>
              <a:rPr lang="en-US" sz="1400" b="1" baseline="30000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+</a:t>
            </a:r>
            <a:r>
              <a:rPr lang="en-US" sz="1400" b="1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 + S   C + S</a:t>
            </a:r>
            <a:r>
              <a:rPr lang="en-US" sz="1400" b="1" baseline="30000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+</a:t>
            </a:r>
          </a:p>
          <a:p>
            <a:pPr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1400" b="1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 C + </a:t>
            </a:r>
            <a:r>
              <a:rPr lang="en-US" sz="1400" b="1">
                <a:solidFill>
                  <a:srgbClr val="000000"/>
                </a:solidFill>
                <a:latin typeface="Times New Roman" pitchFamily="-109" charset="0"/>
                <a:sym typeface="Symbol" pitchFamily="-109" charset="2"/>
              </a:rPr>
              <a:t>   </a:t>
            </a:r>
            <a:r>
              <a:rPr lang="en-US" sz="1400" b="1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 C</a:t>
            </a:r>
            <a:r>
              <a:rPr lang="en-US" sz="1400" b="1" baseline="30000">
                <a:solidFill>
                  <a:srgbClr val="000000"/>
                </a:solidFill>
                <a:latin typeface="Times New Roman" pitchFamily="-109" charset="0"/>
                <a:sym typeface="Wingdings" pitchFamily="-109" charset="2"/>
              </a:rPr>
              <a:t>+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257800" y="3200400"/>
            <a:ext cx="1828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1400" b="1">
                <a:solidFill>
                  <a:srgbClr val="FFFFFF"/>
                </a:solidFill>
                <a:latin typeface="Times New Roman" pitchFamily="-109" charset="0"/>
              </a:rPr>
              <a:t>C + OH </a:t>
            </a:r>
            <a:r>
              <a:rPr lang="en-US" sz="1600">
                <a:solidFill>
                  <a:srgbClr val="FFFFFF"/>
                </a:solidFill>
                <a:latin typeface="Times New Roman" pitchFamily="-109" charset="0"/>
                <a:sym typeface="Wingdings" pitchFamily="-109" charset="2"/>
              </a:rPr>
              <a:t> </a:t>
            </a:r>
            <a:r>
              <a:rPr lang="en-US" sz="1600" b="1">
                <a:solidFill>
                  <a:srgbClr val="FFFFFF"/>
                </a:solidFill>
                <a:latin typeface="Times New Roman" pitchFamily="-109" charset="0"/>
                <a:sym typeface="Wingdings" pitchFamily="-109" charset="2"/>
              </a:rPr>
              <a:t>CO + H</a:t>
            </a:r>
          </a:p>
          <a:p>
            <a:pPr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1600" b="1">
                <a:solidFill>
                  <a:srgbClr val="FFFFFF"/>
                </a:solidFill>
                <a:latin typeface="Times New Roman" pitchFamily="-109" charset="0"/>
                <a:sym typeface="Wingdings" pitchFamily="-109" charset="2"/>
              </a:rPr>
              <a:t>CO + </a:t>
            </a:r>
            <a:r>
              <a:rPr lang="en-US" sz="1600" b="1">
                <a:solidFill>
                  <a:srgbClr val="FFFFFF"/>
                </a:solidFill>
                <a:latin typeface="Times New Roman" pitchFamily="-109" charset="0"/>
                <a:sym typeface="Symbol" pitchFamily="-109" charset="2"/>
              </a:rPr>
              <a:t> </a:t>
            </a:r>
            <a:r>
              <a:rPr lang="en-US" sz="1600">
                <a:solidFill>
                  <a:srgbClr val="FFFFFF"/>
                </a:solidFill>
                <a:latin typeface="Times New Roman" pitchFamily="-109" charset="0"/>
                <a:sym typeface="Wingdings" pitchFamily="-109" charset="2"/>
              </a:rPr>
              <a:t> </a:t>
            </a:r>
            <a:r>
              <a:rPr lang="en-US" sz="1600" b="1">
                <a:solidFill>
                  <a:srgbClr val="FFFFFF"/>
                </a:solidFill>
                <a:latin typeface="Times New Roman" pitchFamily="-109" charset="0"/>
                <a:sym typeface="Wingdings" pitchFamily="-109" charset="2"/>
              </a:rPr>
              <a:t>C + O</a:t>
            </a:r>
            <a:endParaRPr lang="en-US" sz="1600">
              <a:solidFill>
                <a:srgbClr val="FFFFFF"/>
              </a:solidFill>
              <a:latin typeface="Times New Roman" pitchFamily="-109" charset="0"/>
              <a:sym typeface="Wingdings" pitchFamily="-109" charset="2"/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4648200" y="5334000"/>
            <a:ext cx="685800" cy="34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dirty="0">
                <a:solidFill>
                  <a:srgbClr val="000000"/>
                </a:solidFill>
                <a:latin typeface="Times New Roman" pitchFamily="-109" charset="0"/>
              </a:rPr>
              <a:t>A</a:t>
            </a:r>
            <a:r>
              <a:rPr lang="en-US" baseline="-25000" dirty="0">
                <a:solidFill>
                  <a:srgbClr val="000000"/>
                </a:solidFill>
                <a:latin typeface="Times New Roman" pitchFamily="-109" charset="0"/>
              </a:rPr>
              <a:t>v</a:t>
            </a:r>
            <a:r>
              <a:rPr lang="en-US" dirty="0" smtClean="0">
                <a:solidFill>
                  <a:srgbClr val="000000"/>
                </a:solidFill>
                <a:latin typeface="Times New Roman" pitchFamily="-109" charset="0"/>
              </a:rPr>
              <a:t>~2</a:t>
            </a:r>
            <a:endParaRPr lang="en-US" dirty="0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304800" y="1173755"/>
            <a:ext cx="8458200" cy="48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Dust controls UV extinction and</a:t>
            </a:r>
            <a:r>
              <a:rPr lang="en-US" sz="2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physical 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sizes</a:t>
            </a:r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>
            <a:off x="1219200" y="5638800"/>
            <a:ext cx="2209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1447800" y="5257800"/>
            <a:ext cx="1600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>
                <a:solidFill>
                  <a:srgbClr val="000000"/>
                </a:solidFill>
                <a:latin typeface="Times New Roman" pitchFamily="-109" charset="0"/>
              </a:rPr>
              <a:t>increasing A</a:t>
            </a:r>
            <a:r>
              <a:rPr lang="en-US" baseline="-25000">
                <a:solidFill>
                  <a:srgbClr val="000000"/>
                </a:solidFill>
                <a:latin typeface="Times New Roman" pitchFamily="-109" charset="0"/>
              </a:rPr>
              <a:t>v</a:t>
            </a:r>
            <a:endParaRPr lang="en-US">
              <a:solidFill>
                <a:srgbClr val="000000"/>
              </a:solidFill>
              <a:latin typeface="Times New Roman" pitchFamily="-109" charset="0"/>
            </a:endParaRP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2971800" y="20574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elf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&amp; cross shielded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5638800" y="53340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Tielens &amp; Hollenbach (1985)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36385" y="0"/>
            <a:ext cx="8229600" cy="777478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Clouds</a:t>
            </a:r>
            <a:r>
              <a:rPr lang="en-US" sz="4000" dirty="0" smtClean="0"/>
              <a:t> have substructure: </a:t>
            </a:r>
            <a:r>
              <a:rPr lang="en-US" sz="4000" dirty="0" err="1" smtClean="0"/>
              <a:t>clumpiness</a:t>
            </a:r>
            <a:endParaRPr lang="en-US" sz="4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38400" y="3505200"/>
            <a:ext cx="2743200" cy="2590800"/>
            <a:chOff x="1200" y="2112"/>
            <a:chExt cx="1728" cy="1632"/>
          </a:xfrm>
        </p:grpSpPr>
        <p:sp>
          <p:nvSpPr>
            <p:cNvPr id="20484" name="Oval 4"/>
            <p:cNvSpPr>
              <a:spLocks noChangeArrowheads="1"/>
            </p:cNvSpPr>
            <p:nvPr/>
          </p:nvSpPr>
          <p:spPr bwMode="auto">
            <a:xfrm>
              <a:off x="2160" y="3120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85" name="Oval 5"/>
            <p:cNvSpPr>
              <a:spLocks noChangeArrowheads="1"/>
            </p:cNvSpPr>
            <p:nvPr/>
          </p:nvSpPr>
          <p:spPr bwMode="auto">
            <a:xfrm>
              <a:off x="1776" y="2112"/>
              <a:ext cx="1152" cy="1200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1200" y="2640"/>
              <a:ext cx="576" cy="576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87" name="Oval 7"/>
            <p:cNvSpPr>
              <a:spLocks noChangeArrowheads="1"/>
            </p:cNvSpPr>
            <p:nvPr/>
          </p:nvSpPr>
          <p:spPr bwMode="auto">
            <a:xfrm>
              <a:off x="1728" y="3024"/>
              <a:ext cx="384" cy="384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88" name="Oval 8"/>
            <p:cNvSpPr>
              <a:spLocks noChangeArrowheads="1"/>
            </p:cNvSpPr>
            <p:nvPr/>
          </p:nvSpPr>
          <p:spPr bwMode="auto">
            <a:xfrm>
              <a:off x="1200" y="316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89" name="Oval 9"/>
            <p:cNvSpPr>
              <a:spLocks noChangeArrowheads="1"/>
            </p:cNvSpPr>
            <p:nvPr/>
          </p:nvSpPr>
          <p:spPr bwMode="auto">
            <a:xfrm>
              <a:off x="1584" y="2544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0" name="Oval 10"/>
            <p:cNvSpPr>
              <a:spLocks noChangeArrowheads="1"/>
            </p:cNvSpPr>
            <p:nvPr/>
          </p:nvSpPr>
          <p:spPr bwMode="auto">
            <a:xfrm>
              <a:off x="1440" y="3264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1" name="Oval 11"/>
            <p:cNvSpPr>
              <a:spLocks noChangeArrowheads="1"/>
            </p:cNvSpPr>
            <p:nvPr/>
          </p:nvSpPr>
          <p:spPr bwMode="auto">
            <a:xfrm>
              <a:off x="2304" y="321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2" name="Oval 12"/>
            <p:cNvSpPr>
              <a:spLocks noChangeArrowheads="1"/>
            </p:cNvSpPr>
            <p:nvPr/>
          </p:nvSpPr>
          <p:spPr bwMode="auto">
            <a:xfrm>
              <a:off x="2016" y="283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3" name="Oval 13"/>
            <p:cNvSpPr>
              <a:spLocks noChangeArrowheads="1"/>
            </p:cNvSpPr>
            <p:nvPr/>
          </p:nvSpPr>
          <p:spPr bwMode="auto">
            <a:xfrm>
              <a:off x="2400" y="268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>
              <a:off x="1824" y="2256"/>
              <a:ext cx="480" cy="480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5" name="Oval 15"/>
            <p:cNvSpPr>
              <a:spLocks noChangeArrowheads="1"/>
            </p:cNvSpPr>
            <p:nvPr/>
          </p:nvSpPr>
          <p:spPr bwMode="auto">
            <a:xfrm>
              <a:off x="1392" y="225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6" name="Oval 16"/>
            <p:cNvSpPr>
              <a:spLocks noChangeArrowheads="1"/>
            </p:cNvSpPr>
            <p:nvPr/>
          </p:nvSpPr>
          <p:spPr bwMode="auto">
            <a:xfrm>
              <a:off x="1296" y="3264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7" name="Oval 17"/>
            <p:cNvSpPr>
              <a:spLocks noChangeArrowheads="1"/>
            </p:cNvSpPr>
            <p:nvPr/>
          </p:nvSpPr>
          <p:spPr bwMode="auto">
            <a:xfrm>
              <a:off x="1584" y="2304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8" name="Oval 18"/>
            <p:cNvSpPr>
              <a:spLocks noChangeArrowheads="1"/>
            </p:cNvSpPr>
            <p:nvPr/>
          </p:nvSpPr>
          <p:spPr bwMode="auto">
            <a:xfrm>
              <a:off x="1968" y="331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99" name="Oval 19"/>
            <p:cNvSpPr>
              <a:spLocks noChangeArrowheads="1"/>
            </p:cNvSpPr>
            <p:nvPr/>
          </p:nvSpPr>
          <p:spPr bwMode="auto">
            <a:xfrm>
              <a:off x="2544" y="2880"/>
              <a:ext cx="384" cy="384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00" name="Oval 20"/>
            <p:cNvSpPr>
              <a:spLocks noChangeArrowheads="1"/>
            </p:cNvSpPr>
            <p:nvPr/>
          </p:nvSpPr>
          <p:spPr bwMode="auto">
            <a:xfrm>
              <a:off x="1632" y="297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01" name="Oval 21"/>
            <p:cNvSpPr>
              <a:spLocks noChangeArrowheads="1"/>
            </p:cNvSpPr>
            <p:nvPr/>
          </p:nvSpPr>
          <p:spPr bwMode="auto">
            <a:xfrm>
              <a:off x="1248" y="244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02" name="Oval 22"/>
            <p:cNvSpPr>
              <a:spLocks noChangeArrowheads="1"/>
            </p:cNvSpPr>
            <p:nvPr/>
          </p:nvSpPr>
          <p:spPr bwMode="auto">
            <a:xfrm>
              <a:off x="1920" y="355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03" name="Oval 23"/>
            <p:cNvSpPr>
              <a:spLocks noChangeArrowheads="1"/>
            </p:cNvSpPr>
            <p:nvPr/>
          </p:nvSpPr>
          <p:spPr bwMode="auto">
            <a:xfrm>
              <a:off x="2736" y="340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0000"/>
                </a:gs>
                <a:gs pos="100000">
                  <a:srgbClr val="FFCC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5486400" y="3048000"/>
            <a:ext cx="3492487" cy="3489325"/>
            <a:chOff x="336" y="1680"/>
            <a:chExt cx="2199" cy="2198"/>
          </a:xfrm>
        </p:grpSpPr>
        <p:sp>
          <p:nvSpPr>
            <p:cNvPr id="20506" name="Oval 26"/>
            <p:cNvSpPr>
              <a:spLocks noChangeArrowheads="1"/>
            </p:cNvSpPr>
            <p:nvPr/>
          </p:nvSpPr>
          <p:spPr bwMode="auto">
            <a:xfrm>
              <a:off x="336" y="1680"/>
              <a:ext cx="2199" cy="2198"/>
            </a:xfrm>
            <a:prstGeom prst="ellipse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FFCC66">
                    <a:gamma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CCFFFF"/>
                </a:buClr>
                <a:buFontTx/>
                <a:buChar char="•"/>
              </a:pPr>
              <a:endParaRPr lang="en-US" sz="2000">
                <a:solidFill>
                  <a:srgbClr val="FFFFFF"/>
                </a:solidFill>
                <a:latin typeface="Times New Roman" pitchFamily="-109" charset="0"/>
              </a:endParaRPr>
            </a:p>
          </p:txBody>
        </p:sp>
        <p:sp>
          <p:nvSpPr>
            <p:cNvPr id="20507" name="Oval 27"/>
            <p:cNvSpPr>
              <a:spLocks noChangeArrowheads="1"/>
            </p:cNvSpPr>
            <p:nvPr/>
          </p:nvSpPr>
          <p:spPr bwMode="auto">
            <a:xfrm>
              <a:off x="859" y="2203"/>
              <a:ext cx="1109" cy="1157"/>
            </a:xfrm>
            <a:prstGeom prst="ellipse">
              <a:avLst/>
            </a:prstGeom>
            <a:solidFill>
              <a:srgbClr val="CC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08" name="Oval 28"/>
            <p:cNvSpPr>
              <a:spLocks noChangeArrowheads="1"/>
            </p:cNvSpPr>
            <p:nvPr/>
          </p:nvSpPr>
          <p:spPr bwMode="auto">
            <a:xfrm>
              <a:off x="1149" y="2493"/>
              <a:ext cx="585" cy="579"/>
            </a:xfrm>
            <a:prstGeom prst="ellipse">
              <a:avLst/>
            </a:prstGeom>
            <a:solidFill>
              <a:srgbClr val="99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7925900" y="3581400"/>
            <a:ext cx="46852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2000">
                <a:solidFill>
                  <a:srgbClr val="000000"/>
                </a:solidFill>
                <a:latin typeface="Times New Roman" pitchFamily="-109" charset="0"/>
              </a:rPr>
              <a:t>C</a:t>
            </a:r>
            <a:r>
              <a:rPr lang="en-US" sz="2400" baseline="30000">
                <a:solidFill>
                  <a:srgbClr val="000000"/>
                </a:solidFill>
                <a:latin typeface="Times New Roman" pitchFamily="-109" charset="0"/>
              </a:rPr>
              <a:t>+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7544728" y="4191000"/>
            <a:ext cx="35417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2000" dirty="0">
                <a:solidFill>
                  <a:srgbClr val="000000"/>
                </a:solidFill>
                <a:latin typeface="Times New Roman" pitchFamily="-109" charset="0"/>
              </a:rPr>
              <a:t>C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6995205" y="4586288"/>
            <a:ext cx="53681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</a:pPr>
            <a:r>
              <a:rPr lang="en-US" sz="2000">
                <a:solidFill>
                  <a:srgbClr val="FFFFFF"/>
                </a:solidFill>
                <a:latin typeface="Times New Roman" pitchFamily="-109" charset="0"/>
              </a:rPr>
              <a:t>CO</a:t>
            </a:r>
          </a:p>
        </p:txBody>
      </p:sp>
      <p:sp>
        <p:nvSpPr>
          <p:cNvPr id="20512" name="Cloud"/>
          <p:cNvSpPr>
            <a:spLocks noChangeAspect="1" noEditPoints="1" noChangeArrowheads="1"/>
          </p:cNvSpPr>
          <p:nvPr/>
        </p:nvSpPr>
        <p:spPr bwMode="auto">
          <a:xfrm>
            <a:off x="228600" y="4419600"/>
            <a:ext cx="1676400" cy="11239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1295400" y="4800600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 flipV="1">
            <a:off x="1295400" y="3886200"/>
            <a:ext cx="1066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295400" y="49530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6" name="Rectangle 36"/>
          <p:cNvSpPr>
            <a:spLocks noChangeArrowheads="1"/>
          </p:cNvSpPr>
          <p:nvPr/>
        </p:nvSpPr>
        <p:spPr bwMode="auto">
          <a:xfrm>
            <a:off x="4267200" y="4343400"/>
            <a:ext cx="457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flipV="1">
            <a:off x="4267200" y="3276600"/>
            <a:ext cx="1905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8" name="Line 38"/>
          <p:cNvSpPr>
            <a:spLocks noChangeShapeType="1"/>
          </p:cNvSpPr>
          <p:nvPr/>
        </p:nvSpPr>
        <p:spPr bwMode="auto">
          <a:xfrm>
            <a:off x="4267200" y="4800600"/>
            <a:ext cx="1905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21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180009" y="783514"/>
            <a:ext cx="8610600" cy="1752600"/>
          </a:xfrm>
          <a:noFill/>
          <a:ln/>
        </p:spPr>
        <p:txBody>
          <a:bodyPr/>
          <a:lstStyle/>
          <a:p>
            <a:r>
              <a:rPr lang="en-US" sz="2400" dirty="0"/>
              <a:t>Widespread [C </a:t>
            </a:r>
            <a:r>
              <a:rPr lang="en-US" sz="2000" dirty="0"/>
              <a:t>II</a:t>
            </a:r>
            <a:r>
              <a:rPr lang="en-US" sz="2400" dirty="0"/>
              <a:t>] and [C </a:t>
            </a:r>
            <a:r>
              <a:rPr lang="en-US" sz="2000" dirty="0"/>
              <a:t>I</a:t>
            </a:r>
            <a:r>
              <a:rPr lang="en-US" sz="2400" dirty="0"/>
              <a:t>] emission</a:t>
            </a:r>
          </a:p>
          <a:p>
            <a:r>
              <a:rPr lang="en-US" sz="2400" dirty="0"/>
              <a:t>Direct evidence of clumping in all scales</a:t>
            </a:r>
          </a:p>
          <a:p>
            <a:pPr algn="r">
              <a:buFont typeface="Wingdings" pitchFamily="-109" charset="2"/>
              <a:buNone/>
            </a:pPr>
            <a:r>
              <a:rPr lang="en-US" sz="1800" dirty="0"/>
              <a:t>(e.g., </a:t>
            </a:r>
            <a:r>
              <a:rPr lang="en-US" sz="1800" dirty="0" err="1"/>
              <a:t>Stutzki</a:t>
            </a:r>
            <a:r>
              <a:rPr lang="en-US" sz="1800" dirty="0"/>
              <a:t> et al. 1988; </a:t>
            </a:r>
            <a:r>
              <a:rPr lang="en-US" sz="1800" dirty="0" err="1" smtClean="0"/>
              <a:t>Marscher</a:t>
            </a:r>
            <a:r>
              <a:rPr lang="en-US" sz="1800" dirty="0" smtClean="0"/>
              <a:t> et al. </a:t>
            </a:r>
            <a:r>
              <a:rPr lang="en-US" sz="1800" dirty="0"/>
              <a:t>1994)</a:t>
            </a:r>
          </a:p>
        </p:txBody>
      </p:sp>
      <p:grpSp>
        <p:nvGrpSpPr>
          <p:cNvPr id="4" name="Group 41"/>
          <p:cNvGrpSpPr/>
          <p:nvPr/>
        </p:nvGrpSpPr>
        <p:grpSpPr>
          <a:xfrm>
            <a:off x="5792752" y="3339842"/>
            <a:ext cx="2950985" cy="2909888"/>
            <a:chOff x="5715000" y="3352800"/>
            <a:chExt cx="2950985" cy="2909888"/>
          </a:xfrm>
        </p:grpSpPr>
        <p:sp>
          <p:nvSpPr>
            <p:cNvPr id="40" name="Oval 39"/>
            <p:cNvSpPr/>
            <p:nvPr/>
          </p:nvSpPr>
          <p:spPr bwMode="auto">
            <a:xfrm>
              <a:off x="5715000" y="3352800"/>
              <a:ext cx="2950985" cy="2909888"/>
            </a:xfrm>
            <a:prstGeom prst="ellipse">
              <a:avLst/>
            </a:prstGeom>
            <a:blipFill rotWithShape="1">
              <a:blip r:embed="rId2">
                <a:alphaModFix amt="54000"/>
              </a:blip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-109" charset="0"/>
              </a:endParaRPr>
            </a:p>
          </p:txBody>
        </p:sp>
        <p:sp>
          <p:nvSpPr>
            <p:cNvPr id="41" name="Text Box 30"/>
            <p:cNvSpPr txBox="1">
              <a:spLocks noChangeArrowheads="1"/>
            </p:cNvSpPr>
            <p:nvPr/>
          </p:nvSpPr>
          <p:spPr bwMode="auto">
            <a:xfrm>
              <a:off x="5818028" y="4525962"/>
              <a:ext cx="456664" cy="40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CCFFFF"/>
                </a:buClr>
              </a:pPr>
              <a:r>
                <a:rPr lang="en-US" sz="2000" dirty="0" smtClean="0">
                  <a:solidFill>
                    <a:srgbClr val="000000"/>
                  </a:solidFill>
                  <a:latin typeface="Times New Roman" pitchFamily="-109" charset="0"/>
                </a:rPr>
                <a:t>H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Times New Roman" pitchFamily="-109" charset="0"/>
                </a:rPr>
                <a:t>2</a:t>
              </a:r>
              <a:endParaRPr lang="en-US" sz="2000" baseline="-25000" dirty="0">
                <a:solidFill>
                  <a:srgbClr val="000000"/>
                </a:solidFill>
                <a:latin typeface="Times New Roman" pitchFamily="-109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10"/>
          <p:cNvSpPr>
            <a:spLocks noChangeAspect="1" noChangeArrowheads="1"/>
          </p:cNvSpPr>
          <p:nvPr/>
        </p:nvSpPr>
        <p:spPr bwMode="auto">
          <a:xfrm>
            <a:off x="7047355" y="3727448"/>
            <a:ext cx="1828800" cy="1828800"/>
          </a:xfrm>
          <a:prstGeom prst="ellipse">
            <a:avLst/>
          </a:prstGeom>
          <a:solidFill>
            <a:srgbClr val="FFD85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10"/>
          <p:cNvSpPr>
            <a:spLocks noChangeAspect="1" noChangeArrowheads="1"/>
          </p:cNvSpPr>
          <p:nvPr/>
        </p:nvSpPr>
        <p:spPr bwMode="auto">
          <a:xfrm>
            <a:off x="4896207" y="3740406"/>
            <a:ext cx="1828800" cy="1828800"/>
          </a:xfrm>
          <a:prstGeom prst="ellipse">
            <a:avLst/>
          </a:prstGeom>
          <a:solidFill>
            <a:srgbClr val="FFD85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10"/>
          <p:cNvSpPr>
            <a:spLocks noChangeAspect="1" noChangeArrowheads="1"/>
          </p:cNvSpPr>
          <p:nvPr/>
        </p:nvSpPr>
        <p:spPr bwMode="auto">
          <a:xfrm>
            <a:off x="422342" y="3750269"/>
            <a:ext cx="1828800" cy="1828800"/>
          </a:xfrm>
          <a:prstGeom prst="ellipse">
            <a:avLst/>
          </a:prstGeom>
          <a:solidFill>
            <a:srgbClr val="FFD85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81" y="274638"/>
            <a:ext cx="8229600" cy="63241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err="1" smtClean="0"/>
              <a:t>Clumpiness</a:t>
            </a:r>
            <a:r>
              <a:rPr lang="en-US" sz="4000" dirty="0" smtClean="0"/>
              <a:t> and </a:t>
            </a:r>
            <a:r>
              <a:rPr lang="en-US" sz="4000" dirty="0" err="1" smtClean="0"/>
              <a:t>metallicity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616" y="1023679"/>
            <a:ext cx="8229600" cy="24490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As </a:t>
            </a:r>
            <a:r>
              <a:rPr lang="en-US" dirty="0" err="1" smtClean="0"/>
              <a:t>metallicity</a:t>
            </a:r>
            <a:r>
              <a:rPr lang="en-US" dirty="0" smtClean="0"/>
              <a:t> and dust-to-gas ratios decrease, A</a:t>
            </a:r>
            <a:r>
              <a:rPr lang="en-US" baseline="-25000" dirty="0" smtClean="0"/>
              <a:t>v</a:t>
            </a:r>
            <a:r>
              <a:rPr lang="en-US" dirty="0" smtClean="0"/>
              <a:t>~1 moves deeper </a:t>
            </a:r>
            <a:r>
              <a:rPr lang="en-US" dirty="0" smtClean="0"/>
              <a:t>into clumps of constant column density</a:t>
            </a:r>
          </a:p>
          <a:p>
            <a:r>
              <a:rPr lang="en-US" dirty="0" smtClean="0"/>
              <a:t>CO disappears when A</a:t>
            </a:r>
            <a:r>
              <a:rPr lang="en-US" baseline="-25000" dirty="0" smtClean="0"/>
              <a:t>v</a:t>
            </a:r>
            <a:r>
              <a:rPr lang="en-US" dirty="0" smtClean="0"/>
              <a:t>&lt;2 through a clump,  but H</a:t>
            </a:r>
            <a:r>
              <a:rPr lang="en-US" baseline="-25000" dirty="0" smtClean="0"/>
              <a:t>2</a:t>
            </a:r>
            <a:r>
              <a:rPr lang="en-US" dirty="0" smtClean="0"/>
              <a:t> exists to much lower</a:t>
            </a:r>
            <a:r>
              <a:rPr lang="en-US" dirty="0" smtClean="0"/>
              <a:t> </a:t>
            </a:r>
            <a:r>
              <a:rPr lang="en-US" dirty="0" smtClean="0"/>
              <a:t>extinctions</a:t>
            </a:r>
            <a:endParaRPr lang="en-US" dirty="0" smtClean="0"/>
          </a:p>
          <a:p>
            <a:r>
              <a:rPr lang="en-US" dirty="0" smtClean="0"/>
              <a:t>The relative amount of CO and H</a:t>
            </a:r>
            <a:r>
              <a:rPr lang="en-US" baseline="-25000" dirty="0" smtClean="0"/>
              <a:t>2</a:t>
            </a:r>
            <a:r>
              <a:rPr lang="en-US" dirty="0" smtClean="0"/>
              <a:t> is set by the distribution of column densities in the ISM</a:t>
            </a:r>
            <a:endParaRPr lang="en-US" dirty="0"/>
          </a:p>
        </p:txBody>
      </p:sp>
      <p:sp>
        <p:nvSpPr>
          <p:cNvPr id="35" name="Oval 10"/>
          <p:cNvSpPr>
            <a:spLocks noChangeAspect="1" noChangeArrowheads="1"/>
          </p:cNvSpPr>
          <p:nvPr/>
        </p:nvSpPr>
        <p:spPr bwMode="auto">
          <a:xfrm>
            <a:off x="2615471" y="3753364"/>
            <a:ext cx="1828800" cy="1828800"/>
          </a:xfrm>
          <a:prstGeom prst="ellipse">
            <a:avLst/>
          </a:prstGeom>
          <a:solidFill>
            <a:srgbClr val="FFD85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12"/>
          <p:cNvSpPr>
            <a:spLocks noChangeAspect="1" noChangeArrowheads="1"/>
          </p:cNvSpPr>
          <p:nvPr/>
        </p:nvSpPr>
        <p:spPr bwMode="auto">
          <a:xfrm>
            <a:off x="784223" y="4111624"/>
            <a:ext cx="1094140" cy="1097280"/>
          </a:xfrm>
          <a:prstGeom prst="ellipse">
            <a:avLst/>
          </a:prstGeom>
          <a:solidFill>
            <a:srgbClr val="993300">
              <a:alpha val="75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12"/>
          <p:cNvSpPr>
            <a:spLocks noChangeAspect="1" noChangeArrowheads="1"/>
          </p:cNvSpPr>
          <p:nvPr/>
        </p:nvSpPr>
        <p:spPr bwMode="auto">
          <a:xfrm>
            <a:off x="555623" y="3883024"/>
            <a:ext cx="1550033" cy="1554480"/>
          </a:xfrm>
          <a:prstGeom prst="ellipse">
            <a:avLst/>
          </a:prstGeom>
          <a:blipFill rotWithShape="1">
            <a:blip r:embed="rId2">
              <a:alphaModFix amt="53000"/>
            </a:blip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12"/>
          <p:cNvSpPr>
            <a:spLocks noChangeAspect="1" noChangeArrowheads="1"/>
          </p:cNvSpPr>
          <p:nvPr/>
        </p:nvSpPr>
        <p:spPr bwMode="auto">
          <a:xfrm>
            <a:off x="3302518" y="4432558"/>
            <a:ext cx="457200" cy="457200"/>
          </a:xfrm>
          <a:prstGeom prst="ellipse">
            <a:avLst/>
          </a:prstGeom>
          <a:solidFill>
            <a:srgbClr val="993300">
              <a:alpha val="75999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12"/>
          <p:cNvSpPr>
            <a:spLocks noChangeAspect="1" noChangeArrowheads="1"/>
          </p:cNvSpPr>
          <p:nvPr/>
        </p:nvSpPr>
        <p:spPr bwMode="auto">
          <a:xfrm>
            <a:off x="2826995" y="3916284"/>
            <a:ext cx="1458854" cy="1463040"/>
          </a:xfrm>
          <a:prstGeom prst="ellipse">
            <a:avLst/>
          </a:prstGeom>
          <a:blipFill rotWithShape="1">
            <a:blip r:embed="rId2">
              <a:alphaModFix amt="53000"/>
            </a:blip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Oval 12"/>
          <p:cNvSpPr>
            <a:spLocks noChangeAspect="1" noChangeArrowheads="1"/>
          </p:cNvSpPr>
          <p:nvPr/>
        </p:nvSpPr>
        <p:spPr bwMode="auto">
          <a:xfrm>
            <a:off x="5358275" y="4210149"/>
            <a:ext cx="911784" cy="914400"/>
          </a:xfrm>
          <a:prstGeom prst="ellipse">
            <a:avLst/>
          </a:prstGeom>
          <a:blipFill rotWithShape="1">
            <a:blip r:embed="rId2">
              <a:alphaModFix amt="53000"/>
            </a:blip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12"/>
          <p:cNvSpPr>
            <a:spLocks noChangeAspect="1" noChangeArrowheads="1"/>
          </p:cNvSpPr>
          <p:nvPr/>
        </p:nvSpPr>
        <p:spPr bwMode="auto">
          <a:xfrm>
            <a:off x="7862995" y="4556838"/>
            <a:ext cx="182357" cy="182880"/>
          </a:xfrm>
          <a:prstGeom prst="ellipse">
            <a:avLst/>
          </a:prstGeom>
          <a:blipFill rotWithShape="1">
            <a:blip r:embed="rId2">
              <a:alphaModFix amt="53000"/>
            </a:blip>
            <a:tile tx="0" ty="0" sx="100000" sy="100000" flip="none" algn="tl"/>
          </a:blip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3" name="Straight Arrow Connector 62"/>
          <p:cNvCxnSpPr/>
          <p:nvPr/>
        </p:nvCxnSpPr>
        <p:spPr>
          <a:xfrm rot="16200000" flipV="1">
            <a:off x="1691127" y="5358105"/>
            <a:ext cx="453530" cy="388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034521" y="5533049"/>
            <a:ext cx="60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H</a:t>
            </a:r>
            <a:r>
              <a:rPr lang="en-US" sz="2400" baseline="-25000" dirty="0" smtClean="0">
                <a:solidFill>
                  <a:srgbClr val="000000"/>
                </a:solidFill>
              </a:rPr>
              <a:t>2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rot="5400000" flipH="1" flipV="1">
            <a:off x="681892" y="5550931"/>
            <a:ext cx="385645" cy="298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11010" y="5685449"/>
            <a:ext cx="60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</a:t>
            </a:r>
            <a:r>
              <a:rPr lang="en-US" sz="2400" baseline="30000" dirty="0" smtClean="0">
                <a:solidFill>
                  <a:srgbClr val="000000"/>
                </a:solidFill>
              </a:rPr>
              <a:t>+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rot="16200000" flipV="1">
            <a:off x="958969" y="5558962"/>
            <a:ext cx="816351" cy="64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150224" y="5892776"/>
            <a:ext cx="60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CO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rot="10800000" flipV="1">
            <a:off x="3278560" y="6466022"/>
            <a:ext cx="2552867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347924" y="6019260"/>
            <a:ext cx="60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Z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5894679" y="5765199"/>
            <a:ext cx="30607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00000"/>
                </a:solidFill>
              </a:rPr>
              <a:t>Maloney &amp; Black (1988), Bolatto et </a:t>
            </a:r>
            <a:r>
              <a:rPr lang="en-US" i="1" dirty="0">
                <a:solidFill>
                  <a:srgbClr val="000000"/>
                </a:solidFill>
              </a:rPr>
              <a:t>al. </a:t>
            </a:r>
            <a:r>
              <a:rPr lang="en-US" i="1" dirty="0" smtClean="0">
                <a:solidFill>
                  <a:srgbClr val="000000"/>
                </a:solidFill>
              </a:rPr>
              <a:t>(1999), </a:t>
            </a:r>
            <a:r>
              <a:rPr lang="en-US" i="1" dirty="0" err="1" smtClean="0">
                <a:solidFill>
                  <a:srgbClr val="000000"/>
                </a:solidFill>
              </a:rPr>
              <a:t>Röllig</a:t>
            </a:r>
            <a:r>
              <a:rPr lang="en-US" i="1" dirty="0" smtClean="0">
                <a:solidFill>
                  <a:srgbClr val="000000"/>
                </a:solidFill>
              </a:rPr>
              <a:t> et al. (2006)</a:t>
            </a:r>
            <a:endParaRPr lang="en-US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ngc1569_hst_fu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1447800"/>
          </a:xfrm>
          <a:solidFill>
            <a:schemeClr val="accent1">
              <a:alpha val="35001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buFont typeface="Wingdings" pitchFamily="-65" charset="2"/>
              <a:buNone/>
            </a:pPr>
            <a:r>
              <a:rPr lang="en-US" sz="7200" b="1" i="0" cap="small" dirty="0" smtClean="0">
                <a:solidFill>
                  <a:schemeClr val="tx1"/>
                </a:solidFill>
                <a:effectLst>
                  <a:outerShdw blurRad="38100" dist="38100" dir="2700000" algn="tl">
                    <a:schemeClr val="bg1"/>
                  </a:outerShdw>
                </a:effectLst>
                <a:latin typeface="Marker Felt"/>
                <a:cs typeface="Marker Felt"/>
              </a:rPr>
              <a:t>Observations</a:t>
            </a:r>
            <a:endParaRPr lang="en-US" sz="7200" b="1" i="0" cap="small" dirty="0">
              <a:solidFill>
                <a:schemeClr val="tx1"/>
              </a:solidFill>
              <a:effectLst>
                <a:outerShdw blurRad="38100" dist="38100" dir="2700000" algn="tl">
                  <a:schemeClr val="bg1"/>
                </a:outerShdw>
              </a:effectLst>
              <a:latin typeface="Marker Felt"/>
              <a:cs typeface="Marker Felt"/>
            </a:endParaRP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6080125" y="5384800"/>
            <a:ext cx="28638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HST imaging of the starburst in NGC </a:t>
            </a:r>
            <a:r>
              <a:rPr lang="en-US" dirty="0">
                <a:solidFill>
                  <a:srgbClr val="FFFFFF"/>
                </a:solidFill>
              </a:rPr>
              <a:t>1569 (</a:t>
            </a:r>
            <a:r>
              <a:rPr lang="en-US" dirty="0">
                <a:solidFill>
                  <a:srgbClr val="0000FF"/>
                </a:solidFill>
              </a:rPr>
              <a:t>U, </a:t>
            </a:r>
            <a:r>
              <a:rPr lang="en-US" dirty="0">
                <a:solidFill>
                  <a:srgbClr val="008000"/>
                </a:solidFill>
              </a:rPr>
              <a:t>V, </a:t>
            </a:r>
            <a:r>
              <a:rPr lang="en-US" dirty="0">
                <a:solidFill>
                  <a:srgbClr val="FF3300"/>
                </a:solidFill>
              </a:rPr>
              <a:t>R+H</a:t>
            </a:r>
            <a:r>
              <a:rPr lang="el-GR" dirty="0">
                <a:solidFill>
                  <a:srgbClr val="FF3300"/>
                </a:solidFill>
                <a:ea typeface="Arial" pitchFamily="-65" charset="0"/>
                <a:cs typeface="Arial" pitchFamily="-65" charset="0"/>
              </a:rPr>
              <a:t>α</a:t>
            </a:r>
            <a:r>
              <a:rPr lang="en-US" dirty="0">
                <a:solidFill>
                  <a:srgbClr val="FFFFFF"/>
                </a:solidFill>
                <a:ea typeface="Arial" pitchFamily="-65" charset="0"/>
                <a:cs typeface="Arial" pitchFamily="-65" charset="0"/>
              </a:rPr>
              <a:t>)</a:t>
            </a:r>
            <a:endParaRPr lang="el-GR" dirty="0">
              <a:solidFill>
                <a:srgbClr val="FFFFFF"/>
              </a:solidFill>
              <a:ea typeface="Arial" pitchFamily="-65" charset="0"/>
              <a:cs typeface="Arial" pitchFamily="-65" charset="0"/>
            </a:endParaRPr>
          </a:p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FFFF99"/>
                </a:solidFill>
              </a:rPr>
              <a:t>P. Anders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hirlpool">
  <a:themeElements>
    <a:clrScheme name="Whirlpool 2">
      <a:dk1>
        <a:srgbClr val="000066"/>
      </a:dk1>
      <a:lt1>
        <a:srgbClr val="FFFFFF"/>
      </a:lt1>
      <a:dk2>
        <a:srgbClr val="6699FF"/>
      </a:dk2>
      <a:lt2>
        <a:srgbClr val="CCFFFF"/>
      </a:lt2>
      <a:accent1>
        <a:srgbClr val="CC99FF"/>
      </a:accent1>
      <a:accent2>
        <a:srgbClr val="9999FF"/>
      </a:accent2>
      <a:accent3>
        <a:srgbClr val="B8CAFF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4">
        <a:dk1>
          <a:srgbClr val="000000"/>
        </a:dk1>
        <a:lt1>
          <a:srgbClr val="FFFFFF"/>
        </a:lt1>
        <a:dk2>
          <a:srgbClr val="CCFFFF"/>
        </a:dk2>
        <a:lt2>
          <a:srgbClr val="000066"/>
        </a:lt2>
        <a:accent1>
          <a:srgbClr val="CC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10310</TotalTime>
  <Words>1882</Words>
  <Application>Microsoft Macintosh PowerPoint</Application>
  <PresentationFormat>On-screen Show (4:3)</PresentationFormat>
  <Paragraphs>260</Paragraphs>
  <Slides>35</Slides>
  <Notes>4</Notes>
  <HiddenSlides>4</HiddenSlides>
  <MMClips>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1_Whirlpool</vt:lpstr>
      <vt:lpstr>The Molecular Interstellar Medium at Low Metallicities</vt:lpstr>
      <vt:lpstr>Most galaxies are low mass and low metallicity       (also, outer galactic disks)</vt:lpstr>
      <vt:lpstr>Outline</vt:lpstr>
      <vt:lpstr>Slide 4</vt:lpstr>
      <vt:lpstr>No CO but active star formation?</vt:lpstr>
      <vt:lpstr>Structure of Photodissociation Regions</vt:lpstr>
      <vt:lpstr>Clouds have substructure: clumpiness</vt:lpstr>
      <vt:lpstr>Clumpiness and metallicity</vt:lpstr>
      <vt:lpstr>Slide 9</vt:lpstr>
      <vt:lpstr>Real Molecular Clouds</vt:lpstr>
      <vt:lpstr>The Size-Line Width Relation in Galaxies</vt:lpstr>
      <vt:lpstr>The SMC in the midIR</vt:lpstr>
      <vt:lpstr>Near-IR H2 imaging</vt:lpstr>
      <vt:lpstr>Optically thin CO emission in envelopes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Background: Results from 2007 analysis using S3MC</vt:lpstr>
      <vt:lpstr>Slide 24</vt:lpstr>
      <vt:lpstr>The H2 Schmidt law in the SMC</vt:lpstr>
      <vt:lpstr>The total gas Schmidt law in the SMC</vt:lpstr>
      <vt:lpstr>Understanding the atomic to molecular transition </vt:lpstr>
      <vt:lpstr>Slide 28</vt:lpstr>
      <vt:lpstr>Slide 29</vt:lpstr>
      <vt:lpstr>Slide 30</vt:lpstr>
      <vt:lpstr>Slide 31</vt:lpstr>
      <vt:lpstr>GMCs obey simple scaling relations</vt:lpstr>
      <vt:lpstr>Measuring extragalactic GMC properties </vt:lpstr>
      <vt:lpstr>Luminosity-Virial Mass Relation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Molecular Interstellar Medium at Low Metallicities</dc:title>
  <dc:creator>A B</dc:creator>
  <cp:lastModifiedBy>A B</cp:lastModifiedBy>
  <cp:revision>50</cp:revision>
  <dcterms:created xsi:type="dcterms:W3CDTF">2009-09-14T17:30:33Z</dcterms:created>
  <dcterms:modified xsi:type="dcterms:W3CDTF">2009-09-21T14:39:07Z</dcterms:modified>
</cp:coreProperties>
</file>