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5576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4" r:id="rId3"/>
    <p:sldId id="345" r:id="rId4"/>
    <p:sldId id="294" r:id="rId5"/>
    <p:sldId id="262" r:id="rId6"/>
    <p:sldId id="263" r:id="rId7"/>
    <p:sldId id="298" r:id="rId8"/>
    <p:sldId id="302" r:id="rId9"/>
    <p:sldId id="310" r:id="rId10"/>
    <p:sldId id="335" r:id="rId11"/>
    <p:sldId id="334" r:id="rId12"/>
    <p:sldId id="333" r:id="rId13"/>
    <p:sldId id="336" r:id="rId14"/>
    <p:sldId id="308" r:id="rId15"/>
    <p:sldId id="338" r:id="rId16"/>
    <p:sldId id="312" r:id="rId17"/>
    <p:sldId id="325" r:id="rId18"/>
    <p:sldId id="314" r:id="rId19"/>
    <p:sldId id="315" r:id="rId20"/>
    <p:sldId id="316" r:id="rId21"/>
    <p:sldId id="317" r:id="rId22"/>
    <p:sldId id="258" r:id="rId23"/>
    <p:sldId id="34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FF"/>
    <a:srgbClr val="66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717" autoAdjust="0"/>
    <p:restoredTop sz="94591" autoAdjust="0"/>
  </p:normalViewPr>
  <p:slideViewPr>
    <p:cSldViewPr snapToObjects="1">
      <p:cViewPr varScale="1">
        <p:scale>
          <a:sx n="115" d="100"/>
          <a:sy n="115" d="100"/>
        </p:scale>
        <p:origin x="-5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2"/>
    </p:cViewPr>
  </p:sorterViewPr>
  <p:notesViewPr>
    <p:cSldViewPr snapToObjects="1">
      <p:cViewPr varScale="1">
        <p:scale>
          <a:sx n="85" d="100"/>
          <a:sy n="85" d="100"/>
        </p:scale>
        <p:origin x="-2792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D138B-9508-5843-97BC-759AB7464032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AC14B-3603-E744-89FC-2FA39FB4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5946D-D64D-264F-B62C-7D3C8EBDB33F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0F1AC-EA3B-B54C-AFF5-7ADB3A04D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0F1AC-EA3B-B54C-AFF5-7ADB3A04D8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6113" y="1447800"/>
            <a:ext cx="7851775" cy="3200400"/>
          </a:xfrm>
          <a:prstGeom prst="rect">
            <a:avLst/>
          </a:prstGeom>
          <a:noFill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1537447"/>
            <a:ext cx="7826281" cy="1627093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813" y="3218329"/>
            <a:ext cx="7826281" cy="86061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 2" pitchFamily="18" charset="2"/>
              <a:buNone/>
              <a:defRPr sz="18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ED09-7640-1041-B1EE-15BB74AD0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856" y="1600200"/>
            <a:ext cx="3931920" cy="56673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792" y="457200"/>
            <a:ext cx="3474720" cy="510235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2856" y="2240280"/>
            <a:ext cx="3931920" cy="21031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8577263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745038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75" y="5563458"/>
            <a:ext cx="3931920" cy="652462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14"/>
          </p:nvPr>
        </p:nvSpPr>
        <p:spPr>
          <a:xfrm>
            <a:off x="282575" y="458788"/>
            <a:ext cx="8577263" cy="3849624"/>
          </a:xfrm>
          <a:noFill/>
          <a:ln w="44450">
            <a:solidFill>
              <a:schemeClr val="bg1"/>
            </a:solidFill>
            <a:miter lim="800000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media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458788"/>
            <a:ext cx="1447800" cy="579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458788"/>
            <a:ext cx="6521450" cy="579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Freeform 1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371725" y="381000"/>
            <a:ext cx="4400550" cy="3048000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350" y="4146363"/>
            <a:ext cx="7856538" cy="147002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350" y="5620871"/>
            <a:ext cx="7856538" cy="6140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17059"/>
            <a:ext cx="7772400" cy="165506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62979"/>
            <a:ext cx="7772400" cy="1500187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ts val="2000"/>
              </a:lnSpc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501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Freeform 1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350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50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601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601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Freeform 9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Freeform 11"/>
          <p:cNvSpPr/>
          <p:nvPr/>
        </p:nvSpPr>
        <p:spPr>
          <a:xfrm>
            <a:off x="280416" y="1525588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Freeform 12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40" y="802910"/>
            <a:ext cx="3474720" cy="116205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010" y="449705"/>
            <a:ext cx="3931920" cy="57813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340" y="2057399"/>
            <a:ext cx="3474720" cy="37338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FED09-7640-1041-B1EE-15BB74AD0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350" y="107576"/>
            <a:ext cx="7856538" cy="13100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565" y="1600200"/>
            <a:ext cx="7878788" cy="463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92598872-C284-8E48-9739-9B546E96EFFB}" type="datetimeFigureOut">
              <a:rPr lang="en-US" smtClean="0"/>
              <a:pPr/>
              <a:t>9/22/09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416" y="6356350"/>
            <a:ext cx="2895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53F8D9AE-71EE-2E4D-950B-8D6FDCC6D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77" r:id="rId1"/>
    <p:sldLayoutId id="2147485578" r:id="rId2"/>
    <p:sldLayoutId id="2147485579" r:id="rId3"/>
    <p:sldLayoutId id="2147485580" r:id="rId4"/>
    <p:sldLayoutId id="2147485581" r:id="rId5"/>
    <p:sldLayoutId id="2147485582" r:id="rId6"/>
    <p:sldLayoutId id="2147485583" r:id="rId7"/>
    <p:sldLayoutId id="2147485584" r:id="rId8"/>
    <p:sldLayoutId id="2147485585" r:id="rId9"/>
    <p:sldLayoutId id="2147485586" r:id="rId10"/>
    <p:sldLayoutId id="2147485587" r:id="rId11"/>
    <p:sldLayoutId id="2147485588" r:id="rId12"/>
    <p:sldLayoutId id="2147485589" r:id="rId13"/>
    <p:sldLayoutId id="2147485590" r:id="rId14"/>
    <p:sldLayoutId id="214748559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df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df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df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df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df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df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df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df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df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df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df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df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615" y="851647"/>
            <a:ext cx="7993593" cy="31869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h="25400" prst="softRound"/>
              <a:contourClr>
                <a:schemeClr val="bg1"/>
              </a:contourClr>
            </a:sp3d>
          </a:bodyPr>
          <a:lstStyle/>
          <a:p>
            <a:r>
              <a:rPr lang="en-US" sz="5000" dirty="0" err="1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Multiwavelength</a:t>
            </a:r>
            <a:r>
              <a:rPr lang="en-US" sz="5000" dirty="0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Properties of 70 </a:t>
            </a:r>
            <a:r>
              <a:rPr lang="en-US" sz="5000" dirty="0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sz="5000" dirty="0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5000" dirty="0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Selected Galaxies </a:t>
            </a:r>
            <a:r>
              <a:rPr lang="en-US" sz="5000" dirty="0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in </a:t>
            </a:r>
            <a:r>
              <a:rPr lang="en-US" sz="5000" dirty="0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the COSMOS </a:t>
            </a:r>
            <a:r>
              <a:rPr lang="en-US" sz="5000" dirty="0" smtClean="0">
                <a:ln w="0">
                  <a:noFill/>
                </a:ln>
                <a:solidFill>
                  <a:srgbClr val="EBFFA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Field</a:t>
            </a:r>
            <a:endParaRPr lang="en-US" sz="5000" dirty="0">
              <a:ln w="0">
                <a:noFill/>
              </a:ln>
              <a:solidFill>
                <a:srgbClr val="EBFFAD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953000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Jeyhan S. </a:t>
            </a:r>
            <a:r>
              <a:rPr lang="en-US" sz="2000" b="1" dirty="0" smtClean="0"/>
              <a:t>Kartaltepe </a:t>
            </a:r>
          </a:p>
          <a:p>
            <a:pPr algn="ctr"/>
            <a:r>
              <a:rPr lang="en-US" sz="2000" b="1" dirty="0" smtClean="0"/>
              <a:t>(</a:t>
            </a:r>
            <a:r>
              <a:rPr lang="en-US" sz="2000" b="1" dirty="0" err="1" smtClean="0"/>
              <a:t>IfA</a:t>
            </a:r>
            <a:r>
              <a:rPr lang="en-US" sz="2000" b="1" dirty="0" smtClean="0"/>
              <a:t> 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smtClean="0">
                <a:sym typeface="Wingdings"/>
              </a:rPr>
              <a:t> NOAO)</a:t>
            </a:r>
            <a:r>
              <a:rPr lang="en-US" sz="2000" dirty="0" smtClean="0">
                <a:sym typeface="Wingdings"/>
              </a:rPr>
              <a:t>, David Sanders, </a:t>
            </a:r>
            <a:r>
              <a:rPr lang="en-US" sz="2000" dirty="0" err="1" smtClean="0">
                <a:sym typeface="Wingdings"/>
              </a:rPr>
              <a:t>Emeric</a:t>
            </a:r>
            <a:r>
              <a:rPr lang="en-US" sz="2000" dirty="0" smtClean="0">
                <a:sym typeface="Wingdings"/>
              </a:rPr>
              <a:t> Le </a:t>
            </a:r>
            <a:r>
              <a:rPr lang="en-US" sz="2000" dirty="0" err="1" smtClean="0">
                <a:sym typeface="Wingdings"/>
              </a:rPr>
              <a:t>Floc’h</a:t>
            </a:r>
            <a:r>
              <a:rPr lang="en-US" sz="2000" dirty="0" smtClean="0">
                <a:sym typeface="Wingdings"/>
              </a:rPr>
              <a:t>, Dave </a:t>
            </a:r>
            <a:r>
              <a:rPr lang="en-US" sz="2000" dirty="0" err="1" smtClean="0">
                <a:sym typeface="Wingdings"/>
              </a:rPr>
              <a:t>Frayer</a:t>
            </a:r>
            <a:r>
              <a:rPr lang="en-US" sz="2000" dirty="0" smtClean="0">
                <a:sym typeface="Wingdings"/>
              </a:rPr>
              <a:t>, </a:t>
            </a:r>
            <a:r>
              <a:rPr lang="en-US" sz="2000" dirty="0" err="1" smtClean="0">
                <a:sym typeface="Wingdings"/>
              </a:rPr>
              <a:t>Herve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Aussel</a:t>
            </a:r>
            <a:r>
              <a:rPr lang="en-US" sz="2000" dirty="0" smtClean="0">
                <a:sym typeface="Wingdings"/>
              </a:rPr>
              <a:t>, Nick </a:t>
            </a:r>
            <a:r>
              <a:rPr lang="en-US" sz="2000" dirty="0" err="1" smtClean="0">
                <a:sym typeface="Wingdings"/>
              </a:rPr>
              <a:t>Scoville</a:t>
            </a:r>
            <a:r>
              <a:rPr lang="en-US" sz="2000" dirty="0" smtClean="0">
                <a:sym typeface="Wingdings"/>
              </a:rPr>
              <a:t>, Mara </a:t>
            </a:r>
            <a:r>
              <a:rPr lang="en-US" sz="2000" dirty="0" err="1" smtClean="0">
                <a:sym typeface="Wingdings"/>
              </a:rPr>
              <a:t>Salvato</a:t>
            </a:r>
            <a:r>
              <a:rPr lang="en-US" sz="2000" dirty="0" smtClean="0">
                <a:sym typeface="Wingdings"/>
              </a:rPr>
              <a:t>, Peter </a:t>
            </a:r>
            <a:r>
              <a:rPr lang="en-US" sz="2000" dirty="0" err="1" smtClean="0">
                <a:sym typeface="Wingdings"/>
              </a:rPr>
              <a:t>Capak</a:t>
            </a:r>
            <a:r>
              <a:rPr lang="en-US" sz="2000" dirty="0" smtClean="0">
                <a:sym typeface="Wingdings"/>
              </a:rPr>
              <a:t>, Lin Yan, Jason </a:t>
            </a:r>
            <a:r>
              <a:rPr lang="en-US" sz="2000" dirty="0" err="1" smtClean="0">
                <a:sym typeface="Wingdings"/>
              </a:rPr>
              <a:t>Surace</a:t>
            </a:r>
            <a:r>
              <a:rPr lang="en-US" sz="2000" dirty="0" smtClean="0">
                <a:sym typeface="Wingdings"/>
              </a:rPr>
              <a:t> + the COSMOS team</a:t>
            </a:r>
            <a:endParaRPr lang="en-US" sz="2000" dirty="0" smtClean="0"/>
          </a:p>
          <a:p>
            <a:pPr algn="ctr"/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733800" y="22086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+mj-lt"/>
              </a:rPr>
              <a:t>Assembly, Gas Content and</a:t>
            </a:r>
            <a:r>
              <a:rPr lang="en-US" sz="2000" dirty="0" smtClean="0">
                <a:latin typeface="+mj-lt"/>
              </a:rPr>
              <a:t> </a:t>
            </a:r>
          </a:p>
          <a:p>
            <a:pPr algn="r"/>
            <a:r>
              <a:rPr lang="en-US" sz="2000" dirty="0" smtClean="0">
                <a:latin typeface="+mj-lt"/>
              </a:rPr>
              <a:t>Star </a:t>
            </a:r>
            <a:r>
              <a:rPr lang="en-US" sz="2000" dirty="0" smtClean="0">
                <a:latin typeface="+mj-lt"/>
              </a:rPr>
              <a:t>Formation History of </a:t>
            </a:r>
            <a:r>
              <a:rPr lang="en-US" sz="2000" dirty="0" smtClean="0">
                <a:latin typeface="+mj-lt"/>
              </a:rPr>
              <a:t>Galaxies</a:t>
            </a:r>
          </a:p>
          <a:p>
            <a:pPr algn="r"/>
            <a:r>
              <a:rPr lang="en-US" sz="2000" dirty="0" smtClean="0">
                <a:latin typeface="+mj-lt"/>
              </a:rPr>
              <a:t>Charlottesville, VA</a:t>
            </a:r>
          </a:p>
          <a:p>
            <a:pPr algn="r"/>
            <a:r>
              <a:rPr lang="en-US" sz="2000" dirty="0" smtClean="0">
                <a:latin typeface="+mj-lt"/>
              </a:rPr>
              <a:t>2009 September 24</a:t>
            </a:r>
            <a:endParaRPr lang="en-US" sz="2000" dirty="0">
              <a:latin typeface="+mj-lt"/>
            </a:endParaRPr>
          </a:p>
        </p:txBody>
      </p:sp>
      <p:pic>
        <p:nvPicPr>
          <p:cNvPr id="18" name="Picture 4" descr="cosmos_logo"/>
          <p:cNvPicPr>
            <a:picLocks noChangeAspect="1" noChangeArrowheads="1"/>
          </p:cNvPicPr>
          <p:nvPr/>
        </p:nvPicPr>
        <p:blipFill>
          <a:blip r:embed="rId3"/>
          <a:srcRect l="1370" t="7607" r="3188" b="5714"/>
          <a:stretch>
            <a:fillRect/>
          </a:stretch>
        </p:blipFill>
        <p:spPr bwMode="auto">
          <a:xfrm>
            <a:off x="92075" y="152400"/>
            <a:ext cx="3489325" cy="642771"/>
          </a:xfrm>
          <a:prstGeom prst="rect">
            <a:avLst/>
          </a:prstGeom>
          <a:noFill/>
        </p:spPr>
      </p:pic>
      <p:pic>
        <p:nvPicPr>
          <p:cNvPr id="10" name="Picture 9" descr="sample1"/>
          <p:cNvPicPr>
            <a:picLocks noChangeAspect="1" noChangeArrowheads="1"/>
          </p:cNvPicPr>
          <p:nvPr/>
        </p:nvPicPr>
        <p:blipFill>
          <a:blip r:embed="rId4"/>
          <a:srcRect r="50149" b="8366"/>
          <a:stretch>
            <a:fillRect/>
          </a:stretch>
        </p:blipFill>
        <p:spPr bwMode="auto">
          <a:xfrm>
            <a:off x="6477000" y="4354191"/>
            <a:ext cx="2590800" cy="120840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2700" t="36000" r="49950" b="5625"/>
          <a:stretch>
            <a:fillRect/>
          </a:stretch>
        </p:blipFill>
        <p:spPr>
          <a:xfrm>
            <a:off x="76200" y="4305571"/>
            <a:ext cx="2514600" cy="2480077"/>
          </a:xfrm>
          <a:prstGeom prst="rect">
            <a:avLst/>
          </a:prstGeom>
        </p:spPr>
      </p:pic>
      <p:pic>
        <p:nvPicPr>
          <p:cNvPr id="12" name="Picture 11" descr="sample1"/>
          <p:cNvPicPr>
            <a:picLocks noChangeAspect="1" noChangeArrowheads="1"/>
          </p:cNvPicPr>
          <p:nvPr/>
        </p:nvPicPr>
        <p:blipFill>
          <a:blip r:embed="rId4"/>
          <a:srcRect l="50149" b="8366"/>
          <a:stretch>
            <a:fillRect/>
          </a:stretch>
        </p:blipFill>
        <p:spPr bwMode="auto">
          <a:xfrm>
            <a:off x="6477000" y="5573380"/>
            <a:ext cx="2590800" cy="1208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>
          <a:xfrm>
            <a:off x="3962400" y="1685365"/>
            <a:ext cx="2421287" cy="113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562</a:t>
            </a:r>
            <a:r>
              <a:rPr lang="en-US" sz="2200" dirty="0" smtClean="0"/>
              <a:t> sources detected in the radio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AGN Signatures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X-ray detection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r>
              <a:rPr lang="en-US" dirty="0" smtClean="0"/>
              <a:t> &gt; 10</a:t>
            </a:r>
            <a:r>
              <a:rPr lang="en-US" baseline="30000" dirty="0" smtClean="0"/>
              <a:t>42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132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b="1" dirty="0" smtClean="0">
                <a:solidFill>
                  <a:srgbClr val="008000"/>
                </a:solidFill>
              </a:rPr>
              <a:t>Radio excess sources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29 in total</a:t>
            </a:r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 algn="r">
              <a:buFont typeface="Arial"/>
              <a:buChar char="•"/>
            </a:pPr>
            <a:r>
              <a:rPr lang="en-US" dirty="0" smtClean="0"/>
              <a:t>.</a:t>
            </a:r>
          </a:p>
        </p:txBody>
      </p:sp>
      <p:pic>
        <p:nvPicPr>
          <p:cNvPr id="14" name="Content Placeholder 3" descr="fig9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1429" b="-4200"/>
              <a:stretch>
                <a:fillRect/>
              </a:stretch>
            </p:blipFill>
          </mc:Choice>
          <mc:Fallback>
            <p:blipFill>
              <a:blip r:embed="rId3"/>
              <a:srcRect l="-1429" b="-4200"/>
              <a:stretch>
                <a:fillRect/>
              </a:stretch>
            </p:blipFill>
          </mc:Fallback>
        </mc:AlternateContent>
        <p:spPr>
          <a:xfrm>
            <a:off x="3890584" y="2960463"/>
            <a:ext cx="5101002" cy="3743632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5" name="Straight Connector 14"/>
          <p:cNvCxnSpPr/>
          <p:nvPr/>
        </p:nvCxnSpPr>
        <p:spPr>
          <a:xfrm flipV="1">
            <a:off x="4572000" y="5046870"/>
            <a:ext cx="4235174" cy="22087"/>
          </a:xfrm>
          <a:prstGeom prst="line">
            <a:avLst/>
          </a:prstGeom>
          <a:ln w="38100" cmpd="sng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648200" y="3278188"/>
            <a:ext cx="1219199" cy="6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616174" y="3655391"/>
            <a:ext cx="4051325" cy="3797"/>
          </a:xfrm>
          <a:prstGeom prst="line">
            <a:avLst/>
          </a:prstGeom>
          <a:ln w="38100" cmpd="sng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40142" y="6336268"/>
            <a:ext cx="998858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(L</a:t>
            </a:r>
            <a:r>
              <a:rPr lang="en-US" baseline="-25000" dirty="0" smtClean="0">
                <a:solidFill>
                  <a:schemeClr val="bg1"/>
                </a:solidFill>
              </a:rPr>
              <a:t>IR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7243" y="3886200"/>
            <a:ext cx="461665" cy="1794722"/>
          </a:xfrm>
          <a:prstGeom prst="rect">
            <a:avLst/>
          </a:prstGeom>
          <a:solidFill>
            <a:schemeClr val="tx1"/>
          </a:solidFill>
        </p:spPr>
        <p:txBody>
          <a:bodyPr vert="vert270" wrap="none" numCol="1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q</a:t>
            </a:r>
            <a:r>
              <a:rPr lang="en-US" dirty="0" smtClean="0">
                <a:solidFill>
                  <a:schemeClr val="bg1"/>
                </a:solidFill>
              </a:rPr>
              <a:t>  (FIR / radio flux)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4493823" y="5374939"/>
            <a:ext cx="611965" cy="1588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Content Placeholder 3" descr="fig9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4080" t="9855" r="63626" b="73720"/>
              <a:stretch>
                <a:fillRect/>
              </a:stretch>
            </p:blipFill>
          </mc:Choice>
          <mc:Fallback>
            <p:blipFill>
              <a:blip r:embed="rId3"/>
              <a:srcRect l="14080" t="9855" r="63626" b="73720"/>
              <a:stretch>
                <a:fillRect/>
              </a:stretch>
            </p:blipFill>
          </mc:Fallback>
        </mc:AlternateContent>
        <p:spPr>
          <a:xfrm>
            <a:off x="7239000" y="1981200"/>
            <a:ext cx="1737360" cy="9144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562600" y="1219199"/>
            <a:ext cx="2983192" cy="55532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AGN Signatures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X-ray detection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r>
              <a:rPr lang="en-US" dirty="0" smtClean="0"/>
              <a:t> &gt; 10</a:t>
            </a:r>
            <a:r>
              <a:rPr lang="en-US" baseline="30000" dirty="0" smtClean="0"/>
              <a:t>42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132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Radio excess sources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29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Power-law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SEDs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169 in total</a:t>
            </a:r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 algn="r">
              <a:buFont typeface="Arial"/>
              <a:buChar char="•"/>
            </a:pPr>
            <a:r>
              <a:rPr lang="en-US" dirty="0" smtClean="0"/>
              <a:t>.</a:t>
            </a:r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5812735" y="3864665"/>
            <a:ext cx="3004930" cy="1588"/>
          </a:xfrm>
          <a:prstGeom prst="line">
            <a:avLst/>
          </a:prstGeom>
          <a:ln w="38100" cmpd="sng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315994" y="2514600"/>
            <a:ext cx="837406" cy="1588"/>
          </a:xfrm>
          <a:prstGeom prst="straightConnector1">
            <a:avLst/>
          </a:prstGeom>
          <a:ln w="38100" cmpd="sng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L_SED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20671" r="48460" b="4444"/>
              <a:stretch>
                <a:fillRect/>
              </a:stretch>
            </p:blipFill>
          </mc:Choice>
          <mc:Fallback>
            <p:blipFill>
              <a:blip r:embed="rId3"/>
              <a:srcRect t="20671" r="48460" b="4444"/>
              <a:stretch>
                <a:fillRect/>
              </a:stretch>
            </p:blipFill>
          </mc:Fallback>
        </mc:AlternateContent>
        <p:spPr>
          <a:xfrm>
            <a:off x="5831541" y="1219200"/>
            <a:ext cx="2702859" cy="544243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TextBox 14"/>
          <p:cNvSpPr txBox="1"/>
          <p:nvPr/>
        </p:nvSpPr>
        <p:spPr>
          <a:xfrm>
            <a:off x="5818263" y="6433929"/>
            <a:ext cx="2727529" cy="338554"/>
          </a:xfrm>
          <a:prstGeom prst="rect">
            <a:avLst/>
          </a:prstGeom>
          <a:solidFill>
            <a:schemeClr val="tx1"/>
          </a:solidFill>
        </p:spPr>
        <p:txBody>
          <a:bodyPr wrap="none" numCol="1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Rest-Frame Wavelength [</a:t>
            </a:r>
            <a:r>
              <a:rPr lang="en-US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m]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8858" y="2743200"/>
            <a:ext cx="430887" cy="1790648"/>
          </a:xfrm>
          <a:prstGeom prst="rect">
            <a:avLst/>
          </a:prstGeom>
          <a:solidFill>
            <a:schemeClr val="tx1"/>
          </a:solidFill>
        </p:spPr>
        <p:txBody>
          <a:bodyPr vert="vert270" wrap="none" numCol="1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L</a:t>
            </a:r>
            <a:r>
              <a:rPr lang="en-US" sz="1600" baseline="-25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[arbitrary units]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64359" y="1247912"/>
            <a:ext cx="2105990" cy="5002691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AGN Signatures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565" y="1600200"/>
            <a:ext cx="7878788" cy="48006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X-ray detection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r>
              <a:rPr lang="en-US" dirty="0" smtClean="0"/>
              <a:t> &gt; 10</a:t>
            </a:r>
            <a:r>
              <a:rPr lang="en-US" baseline="30000" dirty="0" smtClean="0"/>
              <a:t>42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132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Radio excess sources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29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Power-law </a:t>
            </a:r>
            <a:r>
              <a:rPr lang="en-US" dirty="0" err="1" smtClean="0"/>
              <a:t>SEDs</a:t>
            </a:r>
            <a:endParaRPr lang="en-US" dirty="0" smtClean="0"/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169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IRAC color-color selection</a:t>
            </a:r>
          </a:p>
          <a:p>
            <a:pPr marL="793750" lvl="1" indent="-457200">
              <a:buFont typeface="Arial"/>
              <a:buChar char="•"/>
            </a:pPr>
            <a:r>
              <a:rPr lang="en-US" dirty="0" smtClean="0"/>
              <a:t>Stern et al. 2005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232 in total</a:t>
            </a:r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 algn="r">
              <a:buNone/>
            </a:pPr>
            <a:r>
              <a:rPr lang="en-US" dirty="0" smtClean="0"/>
              <a:t>.</a:t>
            </a:r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Stern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1429" b="-6000"/>
              <a:stretch>
                <a:fillRect/>
              </a:stretch>
            </p:blipFill>
          </mc:Choice>
          <mc:Fallback>
            <p:blipFill>
              <a:blip r:embed="rId3"/>
              <a:srcRect l="-1429" b="-6000"/>
              <a:stretch>
                <a:fillRect/>
              </a:stretch>
            </p:blipFill>
          </mc:Fallback>
        </mc:AlternateContent>
        <p:spPr>
          <a:xfrm>
            <a:off x="4244994" y="2971800"/>
            <a:ext cx="4822806" cy="360012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6019800" y="6172200"/>
            <a:ext cx="172937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([5.8] – [8.0])</a:t>
            </a:r>
            <a:r>
              <a:rPr lang="en-US" baseline="-25000" dirty="0" smtClean="0">
                <a:solidFill>
                  <a:schemeClr val="bg1"/>
                </a:solidFill>
              </a:rPr>
              <a:t>Vega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8301" y="3733800"/>
            <a:ext cx="461665" cy="1625768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([3.6] – [4.5])</a:t>
            </a:r>
            <a:r>
              <a:rPr lang="en-US" baseline="-25000" dirty="0" smtClean="0">
                <a:solidFill>
                  <a:schemeClr val="bg1"/>
                </a:solidFill>
              </a:rPr>
              <a:t>Vega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8885" y="3168374"/>
            <a:ext cx="3980071" cy="2828235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5492473" y="4174987"/>
            <a:ext cx="2013226" cy="1588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893341" y="3805583"/>
            <a:ext cx="1603512" cy="393149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6499880" y="4803914"/>
            <a:ext cx="998642" cy="37848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AGN Signatures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565" y="1600200"/>
            <a:ext cx="7878788" cy="48006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X-ray detection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r>
              <a:rPr lang="en-US" dirty="0" smtClean="0"/>
              <a:t> &gt; 10</a:t>
            </a:r>
            <a:r>
              <a:rPr lang="en-US" baseline="30000" dirty="0" smtClean="0"/>
              <a:t>42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132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Radio excess sources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29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Power-law </a:t>
            </a:r>
            <a:r>
              <a:rPr lang="en-US" dirty="0" err="1" smtClean="0"/>
              <a:t>SEDs</a:t>
            </a:r>
            <a:endParaRPr lang="en-US" dirty="0" smtClean="0"/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169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dirty="0" smtClean="0"/>
              <a:t>IRAC color-color selection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Stern et al. 2005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232 in total</a:t>
            </a:r>
          </a:p>
          <a:p>
            <a:pPr marL="457200" indent="-457200">
              <a:buFont typeface="Wingdings" charset="2"/>
              <a:buAutoNum type="arabicPlain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Obscured AGN candidates / Dust Obscured Galaxies </a:t>
            </a:r>
          </a:p>
          <a:p>
            <a:pPr marL="793750" lvl="1" indent="-457200">
              <a:buFont typeface="Arial"/>
              <a:buChar char="•"/>
            </a:pPr>
            <a:r>
              <a:rPr lang="en-US" dirty="0" smtClean="0"/>
              <a:t>Fiore et al. 2008, 2009; </a:t>
            </a:r>
            <a:r>
              <a:rPr lang="en-US" dirty="0" err="1" smtClean="0"/>
              <a:t>Dey</a:t>
            </a:r>
            <a:r>
              <a:rPr lang="en-US" dirty="0" smtClean="0"/>
              <a:t> et al. 2008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60 in total (56 with R-K &gt; 4.5)</a:t>
            </a:r>
            <a:endParaRPr lang="en-US" dirty="0"/>
          </a:p>
        </p:txBody>
      </p:sp>
      <p:pic>
        <p:nvPicPr>
          <p:cNvPr id="4" name="Picture 3" descr="Fior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9412" t="10000" r="11176" b="43333"/>
              <a:stretch>
                <a:fillRect/>
              </a:stretch>
            </p:blipFill>
          </mc:Choice>
          <mc:Fallback>
            <p:blipFill>
              <a:blip r:embed="rId3"/>
              <a:srcRect l="9412" t="10000" r="11176" b="43333"/>
              <a:stretch>
                <a:fillRect/>
              </a:stretch>
            </p:blipFill>
          </mc:Fallback>
        </mc:AlternateContent>
        <p:spPr>
          <a:xfrm>
            <a:off x="4171594" y="1752600"/>
            <a:ext cx="4709334" cy="3581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6225689" y="4888468"/>
            <a:ext cx="10895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(R - </a:t>
            </a:r>
            <a:r>
              <a:rPr lang="en-US" dirty="0" err="1" smtClean="0">
                <a:solidFill>
                  <a:schemeClr val="bg1"/>
                </a:solidFill>
              </a:rPr>
              <a:t>K)</a:t>
            </a:r>
            <a:r>
              <a:rPr lang="en-US" baseline="-25000" dirty="0" err="1" smtClean="0">
                <a:solidFill>
                  <a:schemeClr val="bg1"/>
                </a:solidFill>
              </a:rPr>
              <a:t>Vega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6535" y="2895600"/>
            <a:ext cx="461665" cy="1128261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F(24) / F(R)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5758" y="1927087"/>
            <a:ext cx="3924852" cy="2777436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226642" y="3293884"/>
            <a:ext cx="2734218" cy="20498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65758" y="2851427"/>
            <a:ext cx="3924852" cy="1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4839494" y="2583934"/>
            <a:ext cx="533400" cy="1588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29400" y="2193787"/>
            <a:ext cx="406400" cy="1588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7963694" y="2583934"/>
            <a:ext cx="533400" cy="1588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59339" y="1981200"/>
            <a:ext cx="75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DOGs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AGN Fraction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pic>
        <p:nvPicPr>
          <p:cNvPr id="4" name="Content Placeholder 3" descr="fig29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b="-1694"/>
              <a:stretch>
                <a:fillRect/>
              </a:stretch>
            </p:blipFill>
          </mc:Choice>
          <mc:Fallback>
            <p:blipFill>
              <a:blip r:embed="rId3"/>
              <a:srcRect b="-1694"/>
              <a:stretch>
                <a:fillRect/>
              </a:stretch>
            </p:blipFill>
          </mc:Fallback>
        </mc:AlternateContent>
        <p:spPr>
          <a:xfrm>
            <a:off x="1469158" y="1600200"/>
            <a:ext cx="6177602" cy="4717829"/>
          </a:xfr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2590800" y="5105400"/>
            <a:ext cx="140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5% at low L</a:t>
            </a:r>
            <a:r>
              <a:rPr lang="en-US" baseline="-25000" dirty="0" smtClean="0">
                <a:solidFill>
                  <a:schemeClr val="bg1"/>
                </a:solidFill>
              </a:rPr>
              <a:t>IR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048000"/>
            <a:ext cx="198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&gt;70% for </a:t>
            </a:r>
            <a:r>
              <a:rPr lang="en-US" dirty="0" err="1" smtClean="0">
                <a:solidFill>
                  <a:schemeClr val="bg1"/>
                </a:solidFill>
              </a:rPr>
              <a:t>ULIRGs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1" y="2590800"/>
            <a:ext cx="106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100%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HyLIRGs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5943600"/>
            <a:ext cx="998858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(L</a:t>
            </a:r>
            <a:r>
              <a:rPr lang="en-US" baseline="-25000" dirty="0" smtClean="0">
                <a:solidFill>
                  <a:schemeClr val="bg1"/>
                </a:solidFill>
              </a:rPr>
              <a:t>IR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9535" y="3200400"/>
            <a:ext cx="461665" cy="1384341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AGN Fraction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6908" y="6412468"/>
            <a:ext cx="665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AGN Fraction increases systematically with L</a:t>
            </a:r>
            <a:r>
              <a:rPr lang="en-US" b="1" baseline="-25000" dirty="0" smtClean="0">
                <a:solidFill>
                  <a:srgbClr val="800000"/>
                </a:solidFill>
              </a:rPr>
              <a:t>IR</a:t>
            </a:r>
            <a:r>
              <a:rPr lang="en-US" b="1" dirty="0" smtClean="0">
                <a:solidFill>
                  <a:srgbClr val="800000"/>
                </a:solidFill>
              </a:rPr>
              <a:t> (as it does locally)!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Morphological Classification</a:t>
            </a:r>
            <a:endParaRPr lang="en-US" dirty="0"/>
          </a:p>
        </p:txBody>
      </p:sp>
      <p:pic>
        <p:nvPicPr>
          <p:cNvPr id="4" name="Content Placeholder 3" descr="class1.eps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5472" t="5303" r="58677" b="5303"/>
              <a:stretch>
                <a:fillRect/>
              </a:stretch>
            </p:blipFill>
          </mc:Choice>
          <mc:Fallback>
            <p:blipFill>
              <a:blip r:embed="rId3"/>
              <a:srcRect l="15472" t="5303" r="58677" b="5303"/>
              <a:stretch>
                <a:fillRect/>
              </a:stretch>
            </p:blipFill>
          </mc:Fallback>
        </mc:AlternateContent>
        <p:spPr>
          <a:xfrm rot="16200000">
            <a:off x="3567398" y="-1509998"/>
            <a:ext cx="2009203" cy="8991600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469886"/>
            <a:ext cx="9144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Spiral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Elliptical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QSO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Unknown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class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1176" t="3333" r="62942" b="6667"/>
              <a:stretch>
                <a:fillRect/>
              </a:stretch>
            </p:blipFill>
          </mc:Choice>
          <mc:Fallback>
            <p:blipFill>
              <a:blip r:embed="rId5"/>
              <a:srcRect l="11176" t="3333" r="62942" b="6667"/>
              <a:stretch>
                <a:fillRect/>
              </a:stretch>
            </p:blipFill>
          </mc:Fallback>
        </mc:AlternateContent>
        <p:spPr>
          <a:xfrm rot="16200000">
            <a:off x="3538054" y="1281871"/>
            <a:ext cx="1999974" cy="8999883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4340225"/>
            <a:ext cx="9144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I                        II                     III                   IV                      V   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66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3919329"/>
            <a:ext cx="235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6FF00"/>
                </a:solidFill>
              </a:rPr>
              <a:t>Major Mergers</a:t>
            </a:r>
            <a:endParaRPr lang="en-US" sz="2800" dirty="0">
              <a:solidFill>
                <a:srgbClr val="66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9372" y="1568172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66CCFF"/>
                </a:solidFill>
              </a:rPr>
              <a:t>Minor Merger</a:t>
            </a:r>
            <a:endParaRPr lang="en-US" sz="2000" b="1" kern="0" dirty="0">
              <a:solidFill>
                <a:srgbClr val="66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Merger Fraction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4" name="Content Placeholder 3" descr="merger_fractio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>
          <a:xfrm>
            <a:off x="76200" y="1676400"/>
            <a:ext cx="6494114" cy="4639235"/>
          </a:xfr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3115942" y="5933182"/>
            <a:ext cx="998858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(L</a:t>
            </a:r>
            <a:r>
              <a:rPr lang="en-US" baseline="-25000" dirty="0" smtClean="0">
                <a:solidFill>
                  <a:schemeClr val="bg1"/>
                </a:solidFill>
              </a:rPr>
              <a:t>IR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505200"/>
            <a:ext cx="461665" cy="878831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Fraction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70314" y="1632228"/>
            <a:ext cx="2573686" cy="49971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Fraction of spirals drops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lang="en-US" sz="2400" dirty="0" smtClean="0"/>
              <a:t>Major mergers increase to ~50%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Unknowns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make up additional ~20%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lang="en-US" sz="2400" baseline="0" dirty="0" smtClean="0">
                <a:solidFill>
                  <a:srgbClr val="FFFFFF"/>
                </a:solidFill>
              </a:rPr>
              <a:t>Minor</a:t>
            </a:r>
            <a:r>
              <a:rPr lang="en-US" sz="2400" dirty="0" smtClean="0">
                <a:solidFill>
                  <a:srgbClr val="FFFFFF"/>
                </a:solidFill>
              </a:rPr>
              <a:t> mergers have an effect only at </a:t>
            </a:r>
            <a:r>
              <a:rPr lang="en-US" sz="2400" dirty="0" err="1" smtClean="0">
                <a:solidFill>
                  <a:srgbClr val="FFFFFF"/>
                </a:solidFill>
              </a:rPr>
              <a:t>log(L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IR</a:t>
            </a:r>
            <a:r>
              <a:rPr lang="en-US" sz="2400" dirty="0" smtClean="0">
                <a:solidFill>
                  <a:srgbClr val="FFFFFF"/>
                </a:solidFill>
              </a:rPr>
              <a:t>) &lt; 11.5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contribution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(20%) from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‘QSO’ class at high L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Tx/>
              <a:buFont typeface="Wingdings 2" pitchFamily="18" charset="2"/>
              <a:buChar char="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5256212" y="3124200"/>
            <a:ext cx="762000" cy="1588"/>
          </a:xfrm>
          <a:prstGeom prst="straightConnector1">
            <a:avLst/>
          </a:prstGeom>
          <a:ln w="5715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5447903" y="3847703"/>
            <a:ext cx="1752600" cy="1067594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" y="6412468"/>
            <a:ext cx="845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See  Jason </a:t>
            </a:r>
            <a:r>
              <a:rPr lang="en-US" b="1" dirty="0" err="1" smtClean="0">
                <a:solidFill>
                  <a:srgbClr val="800000"/>
                </a:solidFill>
              </a:rPr>
              <a:t>Surace’s</a:t>
            </a:r>
            <a:r>
              <a:rPr lang="en-US" b="1" dirty="0" smtClean="0">
                <a:solidFill>
                  <a:srgbClr val="800000"/>
                </a:solidFill>
              </a:rPr>
              <a:t> poster for morphology comparison of local and distant (</a:t>
            </a:r>
            <a:r>
              <a:rPr lang="en-US" b="1" dirty="0" err="1" smtClean="0">
                <a:solidFill>
                  <a:srgbClr val="800000"/>
                </a:solidFill>
              </a:rPr>
              <a:t>U)LIRGs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</a:rPr>
              <a:t>Galaxy Colors</a:t>
            </a:r>
            <a:endParaRPr lang="en-US" dirty="0">
              <a:solidFill>
                <a:srgbClr val="EBFFA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6447" y="1600200"/>
            <a:ext cx="2325153" cy="4639235"/>
          </a:xfrm>
        </p:spPr>
        <p:txBody>
          <a:bodyPr/>
          <a:lstStyle/>
          <a:p>
            <a:r>
              <a:rPr lang="en-US" dirty="0" smtClean="0"/>
              <a:t>Color             Bi-modality</a:t>
            </a:r>
          </a:p>
          <a:p>
            <a:r>
              <a:rPr lang="en-US" dirty="0" smtClean="0"/>
              <a:t>Contours : optically selected galaxies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Blue cloud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Red Sequence</a:t>
            </a:r>
          </a:p>
          <a:p>
            <a:pPr lvl="1"/>
            <a:r>
              <a:rPr lang="en-US" b="1" dirty="0" smtClean="0">
                <a:solidFill>
                  <a:srgbClr val="008000"/>
                </a:solidFill>
              </a:rPr>
              <a:t>Green Valley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4" name="Picture 3" descr="CM_sample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752600"/>
            <a:ext cx="6477000" cy="39497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3048000" y="5334000"/>
            <a:ext cx="998858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686" y="3200400"/>
            <a:ext cx="461665" cy="673622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(U-V)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9923" y="2678668"/>
            <a:ext cx="158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 Sequence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4050268"/>
            <a:ext cx="124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Blue Cloud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4723" y="336446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Green Valley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107576"/>
            <a:ext cx="2667000" cy="1310062"/>
          </a:xfrm>
        </p:spPr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Colors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pic>
        <p:nvPicPr>
          <p:cNvPr id="4" name="Content Placeholder 3" descr="CM_Mk_lu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b="-3178"/>
              <a:stretch>
                <a:fillRect/>
              </a:stretch>
            </p:blipFill>
          </mc:Choice>
          <mc:Fallback>
            <p:blipFill>
              <a:blip r:embed="rId3"/>
              <a:srcRect b="-3178"/>
              <a:stretch>
                <a:fillRect/>
              </a:stretch>
            </p:blipFill>
          </mc:Fallback>
        </mc:AlternateContent>
        <p:spPr>
          <a:xfrm>
            <a:off x="307199" y="76200"/>
            <a:ext cx="5788801" cy="6689781"/>
          </a:xfrm>
          <a:solidFill>
            <a:schemeClr val="tx1"/>
          </a:solidFill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00800" y="1600200"/>
            <a:ext cx="2743199" cy="463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lang="en-US" sz="2200" dirty="0" smtClean="0"/>
              <a:t>Contours: optical population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Colored</a:t>
            </a:r>
            <a:r>
              <a:rPr kumimoji="0" lang="en-US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points:    70 </a:t>
            </a:r>
            <a:r>
              <a:rPr kumimoji="0" lang="en-US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</a:t>
            </a:r>
            <a:r>
              <a:rPr kumimoji="0" lang="en-US" sz="2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 sources </a:t>
            </a:r>
            <a:r>
              <a:rPr lang="en-US" sz="2200" dirty="0" smtClean="0"/>
              <a:t>coded by L</a:t>
            </a:r>
            <a:r>
              <a:rPr lang="en-US" sz="2200" baseline="-25000" dirty="0" smtClean="0"/>
              <a:t>IR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lang="en-US" sz="2200" dirty="0" smtClean="0"/>
              <a:t>Colors peak in Green Valley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3" descr="CM_Mk_lu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6287" t="77685" r="3679" b="13008"/>
              <a:stretch>
                <a:fillRect/>
              </a:stretch>
            </p:blipFill>
          </mc:Choice>
          <mc:Fallback>
            <p:blipFill>
              <a:blip r:embed="rId3"/>
              <a:srcRect l="86287" t="77685" r="3679" b="13008"/>
              <a:stretch>
                <a:fillRect/>
              </a:stretch>
            </p:blipFill>
          </mc:Fallback>
        </mc:AlternateContent>
        <p:spPr>
          <a:xfrm>
            <a:off x="6248400" y="5334774"/>
            <a:ext cx="1371600" cy="14249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/>
          <p:cNvSpPr txBox="1"/>
          <p:nvPr/>
        </p:nvSpPr>
        <p:spPr>
          <a:xfrm>
            <a:off x="103763" y="76200"/>
            <a:ext cx="461665" cy="6689781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(U-V)</a:t>
            </a:r>
            <a:r>
              <a:rPr lang="en-US" baseline="-25000" dirty="0" smtClean="0">
                <a:solidFill>
                  <a:schemeClr val="bg1"/>
                </a:solidFill>
              </a:rPr>
              <a:t>0                        </a:t>
            </a:r>
            <a:r>
              <a:rPr lang="en-US" dirty="0" smtClean="0">
                <a:solidFill>
                  <a:schemeClr val="bg1"/>
                </a:solidFill>
              </a:rPr>
              <a:t>(U-V)</a:t>
            </a:r>
            <a:r>
              <a:rPr lang="en-US" baseline="-25000" dirty="0" smtClean="0">
                <a:solidFill>
                  <a:schemeClr val="bg1"/>
                </a:solidFill>
              </a:rPr>
              <a:t>0                 </a:t>
            </a:r>
            <a:r>
              <a:rPr lang="en-US" dirty="0" smtClean="0">
                <a:solidFill>
                  <a:schemeClr val="bg1"/>
                </a:solidFill>
              </a:rPr>
              <a:t>   (U-V)</a:t>
            </a:r>
            <a:r>
              <a:rPr lang="en-US" baseline="-25000" dirty="0" smtClean="0">
                <a:solidFill>
                  <a:schemeClr val="bg1"/>
                </a:solidFill>
              </a:rPr>
              <a:t>0                </a:t>
            </a:r>
            <a:r>
              <a:rPr lang="en-US" dirty="0" smtClean="0">
                <a:solidFill>
                  <a:schemeClr val="bg1"/>
                </a:solidFill>
              </a:rPr>
              <a:t>   (U-V)</a:t>
            </a:r>
            <a:r>
              <a:rPr lang="en-US" baseline="-25000" dirty="0" smtClean="0">
                <a:solidFill>
                  <a:schemeClr val="bg1"/>
                </a:solidFill>
              </a:rPr>
              <a:t>0                </a:t>
            </a:r>
            <a:r>
              <a:rPr lang="en-US" dirty="0" smtClean="0">
                <a:solidFill>
                  <a:schemeClr val="bg1"/>
                </a:solidFill>
              </a:rPr>
              <a:t>   (U-V)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6400800"/>
            <a:ext cx="685800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6400800"/>
            <a:ext cx="685800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4" name="Content Placeholder 3" descr="CM_Mk_compare2_overlay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738" t="6792" b="-2717"/>
              <a:stretch>
                <a:fillRect/>
              </a:stretch>
            </p:blipFill>
          </mc:Choice>
          <mc:Fallback>
            <p:blipFill>
              <a:blip r:embed="rId3"/>
              <a:srcRect l="-2738" t="6792" b="-2717"/>
              <a:stretch>
                <a:fillRect/>
              </a:stretch>
            </p:blipFill>
          </mc:Fallback>
        </mc:AlternateContent>
        <p:spPr>
          <a:xfrm>
            <a:off x="76200" y="76200"/>
            <a:ext cx="6863080" cy="3874009"/>
          </a:xfrm>
          <a:solidFill>
            <a:schemeClr val="tx1"/>
          </a:solidFill>
        </p:spPr>
      </p:pic>
      <p:pic>
        <p:nvPicPr>
          <p:cNvPr id="6" name="Picture 5" descr="bin2_hi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571" b="-2000"/>
              <a:stretch>
                <a:fillRect/>
              </a:stretch>
            </p:blipFill>
          </mc:Choice>
          <mc:Fallback>
            <p:blipFill>
              <a:blip r:embed="rId5"/>
              <a:srcRect l="3571" b="-2000"/>
              <a:stretch>
                <a:fillRect/>
              </a:stretch>
            </p:blipFill>
          </mc:Fallback>
        </mc:AlternateContent>
        <p:spPr>
          <a:xfrm>
            <a:off x="4560278" y="3276600"/>
            <a:ext cx="4431322" cy="33481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4267200"/>
            <a:ext cx="4800600" cy="209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 redshift bin (0.8 &lt;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1.0)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lang="en-US" sz="2400" dirty="0" smtClean="0"/>
              <a:t>Classified optical comparison sample</a:t>
            </a:r>
          </a:p>
          <a:p>
            <a:pPr marL="806450" lvl="1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Chose 4 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 smtClean="0"/>
              <a:t>slices (shaded)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3280" y="3580499"/>
            <a:ext cx="685800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72" y="1446899"/>
            <a:ext cx="461665" cy="673622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(U-V)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6248400"/>
            <a:ext cx="998858" cy="369332"/>
          </a:xfrm>
          <a:prstGeom prst="rect">
            <a:avLst/>
          </a:prstGeom>
          <a:solidFill>
            <a:schemeClr val="tx1"/>
          </a:solidFill>
        </p:spPr>
        <p:txBody>
          <a:bodyPr vert="horz" wrap="square" numCol="1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 (L</a:t>
            </a:r>
            <a:r>
              <a:rPr lang="en-US" baseline="-25000" dirty="0" smtClean="0">
                <a:solidFill>
                  <a:schemeClr val="bg1"/>
                </a:solidFill>
              </a:rPr>
              <a:t>IR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4454380"/>
            <a:ext cx="461665" cy="879620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Number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447800"/>
            <a:ext cx="868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What role do mergers play in galaxy evolution?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In forming AGN? Starbursts? Massive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ellipticals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?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Correlation of morphology and merger phase to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Luminosity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AGN/Starburst activity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Are there enough gas-rich mergers to form the red sequence?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333" y="4569023"/>
            <a:ext cx="8762067" cy="22826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3" y="4629770"/>
            <a:ext cx="2971800" cy="222823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38400" y="228600"/>
            <a:ext cx="4114800" cy="914400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orbel"/>
                <a:ea typeface="+mj-ea"/>
                <a:cs typeface="Corbel"/>
              </a:rPr>
              <a:t>Motivation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Corbel"/>
              <a:ea typeface="+mj-ea"/>
              <a:cs typeface="Corbe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132" y="4629770"/>
            <a:ext cx="2971800" cy="2228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069" y="4629770"/>
            <a:ext cx="2963331" cy="222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4572000"/>
            <a:ext cx="1447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Dry Mergers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35659" y="5626817"/>
            <a:ext cx="1245705" cy="747423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/>
          <a:scene3d>
            <a:camera prst="orthographicFront">
              <a:rot lat="0" lon="0" rev="199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15120" y="5634492"/>
            <a:ext cx="1245705" cy="747423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/>
          <a:scene3d>
            <a:camera prst="orthographicFront">
              <a:rot lat="0" lon="0" rev="199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48275" y="5610528"/>
            <a:ext cx="1245705" cy="747423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/>
          <a:scene3d>
            <a:camera prst="orthographicFront">
              <a:rot lat="0" lon="0" rev="199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64096" y="5157636"/>
            <a:ext cx="1084544" cy="1742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20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50420" y="5164108"/>
            <a:ext cx="1084544" cy="1742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20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45860" y="5157636"/>
            <a:ext cx="1084544" cy="1742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20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14640" y="4569023"/>
            <a:ext cx="162416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Gas-rich Mergers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000" y="4572000"/>
            <a:ext cx="7620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Mixed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808" y="658100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Faber et al. 2007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>
            <a:normAutofit/>
          </a:bodyPr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Morphology and Color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461" y="1600200"/>
            <a:ext cx="7878788" cy="463923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compare_histogram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729"/>
              <a:stretch>
                <a:fillRect/>
              </a:stretch>
            </p:blipFill>
          </mc:Choice>
          <mc:Fallback>
            <p:blipFill>
              <a:blip r:embed="rId3"/>
              <a:srcRect l="1729"/>
              <a:stretch>
                <a:fillRect/>
              </a:stretch>
            </p:blipFill>
          </mc:Fallback>
        </mc:AlternateContent>
        <p:spPr>
          <a:xfrm>
            <a:off x="155379" y="1828800"/>
            <a:ext cx="8836221" cy="4673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155025" y="4682980"/>
            <a:ext cx="461665" cy="879620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Number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025" y="2743200"/>
            <a:ext cx="461665" cy="879620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Number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380" y="6226939"/>
            <a:ext cx="8836220" cy="369332"/>
          </a:xfrm>
          <a:prstGeom prst="rect">
            <a:avLst/>
          </a:prstGeom>
          <a:solidFill>
            <a:srgbClr val="FFFFFF"/>
          </a:solidFill>
        </p:spPr>
        <p:txBody>
          <a:bodyPr vert="horz"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        (U-V)</a:t>
            </a:r>
            <a:r>
              <a:rPr lang="en-US" baseline="-25000" dirty="0" smtClean="0">
                <a:solidFill>
                  <a:schemeClr val="bg1"/>
                </a:solidFill>
              </a:rPr>
              <a:t>0                                           </a:t>
            </a:r>
            <a:r>
              <a:rPr lang="en-US" dirty="0" smtClean="0">
                <a:solidFill>
                  <a:schemeClr val="bg1"/>
                </a:solidFill>
              </a:rPr>
              <a:t>   (U-V)</a:t>
            </a:r>
            <a:r>
              <a:rPr lang="en-US" baseline="-25000" dirty="0" smtClean="0">
                <a:solidFill>
                  <a:schemeClr val="bg1"/>
                </a:solidFill>
              </a:rPr>
              <a:t>0                                          </a:t>
            </a:r>
            <a:r>
              <a:rPr lang="en-US" dirty="0" smtClean="0">
                <a:solidFill>
                  <a:schemeClr val="bg1"/>
                </a:solidFill>
              </a:rPr>
              <a:t>   (U-V)</a:t>
            </a:r>
            <a:r>
              <a:rPr lang="en-US" baseline="-25000" dirty="0" smtClean="0">
                <a:solidFill>
                  <a:schemeClr val="bg1"/>
                </a:solidFill>
              </a:rPr>
              <a:t>0                                       </a:t>
            </a:r>
            <a:r>
              <a:rPr lang="en-US" dirty="0" smtClean="0">
                <a:solidFill>
                  <a:schemeClr val="bg1"/>
                </a:solidFill>
              </a:rPr>
              <a:t>   (U-V)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-76200"/>
            <a:ext cx="7856538" cy="1310062"/>
          </a:xfrm>
        </p:spPr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Morphology and Color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pic>
        <p:nvPicPr>
          <p:cNvPr id="4" name="Content Placeholder 3" descr="color-morph-hist-bin5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110" b="-2490"/>
              <a:stretch>
                <a:fillRect/>
              </a:stretch>
            </p:blipFill>
          </mc:Choice>
          <mc:Fallback>
            <p:blipFill>
              <a:blip r:embed="rId3"/>
              <a:srcRect l="-3110" b="-2490"/>
              <a:stretch>
                <a:fillRect/>
              </a:stretch>
            </p:blipFill>
          </mc:Fallback>
        </mc:AlternateContent>
        <p:spPr>
          <a:xfrm>
            <a:off x="736539" y="1066800"/>
            <a:ext cx="7569261" cy="5638689"/>
          </a:xfr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745117" y="3352800"/>
            <a:ext cx="461665" cy="879620"/>
          </a:xfrm>
          <a:prstGeom prst="rect">
            <a:avLst/>
          </a:prstGeom>
          <a:solidFill>
            <a:srgbClr val="FFFFFF"/>
          </a:solidFill>
        </p:spPr>
        <p:txBody>
          <a:bodyPr vert="vert270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Number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0643" y="6325225"/>
            <a:ext cx="765955" cy="369332"/>
          </a:xfrm>
          <a:prstGeom prst="rect">
            <a:avLst/>
          </a:prstGeom>
          <a:solidFill>
            <a:srgbClr val="FFFFFF"/>
          </a:solidFill>
        </p:spPr>
        <p:txBody>
          <a:bodyPr vert="horz"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(U-V)</a:t>
            </a:r>
            <a:r>
              <a:rPr lang="en-US" baseline="-25000" dirty="0" smtClean="0">
                <a:solidFill>
                  <a:schemeClr val="bg1"/>
                </a:solidFill>
              </a:rPr>
              <a:t>0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46686" y="1274693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70 </a:t>
            </a:r>
            <a:r>
              <a:rPr lang="en-US" sz="1600" b="1" dirty="0">
                <a:solidFill>
                  <a:srgbClr val="000000"/>
                </a:solidFill>
                <a:latin typeface="Symbol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m Sources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839843" y="1506537"/>
            <a:ext cx="1828800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Optically Selected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5196597" y="1506537"/>
            <a:ext cx="1367645" cy="931864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3668643" y="1722437"/>
            <a:ext cx="457200" cy="3349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11243" y="2589212"/>
            <a:ext cx="28194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030843" y="2894012"/>
            <a:ext cx="1905000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</a:rPr>
              <a:t>Red Sequence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11243" y="2667000"/>
            <a:ext cx="1447800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Blue Cloud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4594086" y="1327426"/>
            <a:ext cx="7730" cy="476857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H="1">
            <a:off x="5718313" y="1317486"/>
            <a:ext cx="7730" cy="476857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78443" y="2894012"/>
            <a:ext cx="22098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pPr>
              <a:buClr>
                <a:schemeClr val="accent3">
                  <a:lumMod val="40000"/>
                  <a:lumOff val="60000"/>
                </a:schemeClr>
              </a:buClr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Summary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7680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+mn-lt"/>
              </a:rPr>
              <a:t>70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latin typeface="+mn-lt"/>
              </a:rPr>
              <a:t>m selection allows robust luminosity determination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/>
              <a:t>SED analysis allows the identification of 355 AGN</a:t>
            </a:r>
            <a:endParaRPr lang="en-US" sz="2800" dirty="0" smtClean="0">
              <a:latin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+mn-lt"/>
              </a:rPr>
              <a:t>Strong correlation of properties with luminosity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latin typeface="+mn-lt"/>
              </a:rPr>
              <a:t>Spirals decrease from 70% to 10%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latin typeface="+mn-lt"/>
              </a:rPr>
              <a:t>Major mergers increase from 10% to &gt; 50%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latin typeface="+mn-lt"/>
              </a:rPr>
              <a:t>AGN Fraction increases to 100% for </a:t>
            </a:r>
            <a:r>
              <a:rPr lang="en-US" sz="2400" dirty="0" err="1" smtClean="0">
                <a:latin typeface="+mn-lt"/>
              </a:rPr>
              <a:t>HyLIRGs</a:t>
            </a:r>
            <a:endParaRPr lang="en-US" sz="2400" dirty="0" smtClean="0">
              <a:latin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/>
              <a:t>70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m sources peak in the Green Valley</a:t>
            </a:r>
            <a:endParaRPr lang="en-US" sz="2800" dirty="0" smtClean="0"/>
          </a:p>
          <a:p>
            <a:pPr lvl="1">
              <a:lnSpc>
                <a:spcPct val="80000"/>
              </a:lnSpc>
            </a:pPr>
            <a:r>
              <a:rPr lang="en-US" sz="2800" dirty="0" smtClean="0">
                <a:cs typeface="Corbel"/>
              </a:rPr>
              <a:t>Tantalizing evidence suggests RS can form purely from gas-rich mergers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cs typeface="Corbel"/>
              </a:rPr>
              <a:t>IR galaxies</a:t>
            </a:r>
            <a:r>
              <a:rPr lang="en-US" sz="2800" dirty="0" smtClean="0">
                <a:cs typeface="Corbel"/>
              </a:rPr>
              <a:t> represent important </a:t>
            </a:r>
            <a:r>
              <a:rPr lang="en-US" sz="2800" dirty="0" smtClean="0">
                <a:cs typeface="Corbel"/>
              </a:rPr>
              <a:t>transition stage</a:t>
            </a:r>
            <a:endParaRPr lang="en-US" sz="2800" dirty="0"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6412468"/>
            <a:ext cx="603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Two papers have been submitted – keep an eye on </a:t>
            </a:r>
            <a:r>
              <a:rPr lang="en-US" b="1" dirty="0" err="1" smtClean="0">
                <a:solidFill>
                  <a:srgbClr val="800000"/>
                </a:solidFill>
              </a:rPr>
              <a:t>astroph</a:t>
            </a:r>
            <a:r>
              <a:rPr lang="en-US" b="1" dirty="0" smtClean="0">
                <a:solidFill>
                  <a:srgbClr val="800000"/>
                </a:solidFill>
              </a:rPr>
              <a:t>!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>
            <a:normAutofit/>
          </a:bodyPr>
          <a:lstStyle/>
          <a:p>
            <a:r>
              <a:rPr lang="en-US" dirty="0" smtClean="0">
                <a:solidFill>
                  <a:srgbClr val="EBFFAD"/>
                </a:solidFill>
              </a:rPr>
              <a:t>The Future</a:t>
            </a:r>
            <a:endParaRPr lang="en-US" dirty="0">
              <a:solidFill>
                <a:srgbClr val="EBFFA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25436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Comparison of dust temperatures/SED shapes</a:t>
            </a:r>
          </a:p>
          <a:p>
            <a:pPr lvl="1"/>
            <a:r>
              <a:rPr lang="en-US" dirty="0" smtClean="0"/>
              <a:t>Relation between (</a:t>
            </a:r>
            <a:r>
              <a:rPr lang="en-US" dirty="0" err="1" smtClean="0"/>
              <a:t>U)LIRGs</a:t>
            </a:r>
            <a:r>
              <a:rPr lang="en-US" dirty="0" smtClean="0"/>
              <a:t> and </a:t>
            </a:r>
            <a:r>
              <a:rPr lang="en-US" dirty="0" err="1" smtClean="0"/>
              <a:t>submm</a:t>
            </a:r>
            <a:r>
              <a:rPr lang="en-US" dirty="0" smtClean="0"/>
              <a:t> galaxies</a:t>
            </a:r>
          </a:p>
          <a:p>
            <a:pPr lvl="1"/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Herschel and SCUBA2</a:t>
            </a:r>
          </a:p>
          <a:p>
            <a:r>
              <a:rPr lang="en-US" dirty="0" smtClean="0">
                <a:sym typeface="Wingdings"/>
              </a:rPr>
              <a:t>Near-infrared spectroscopy for high redshift line diagnostic studies</a:t>
            </a:r>
          </a:p>
          <a:p>
            <a:pPr lvl="1"/>
            <a:r>
              <a:rPr lang="en-US" dirty="0" smtClean="0">
                <a:sym typeface="Wingdings"/>
              </a:rPr>
              <a:t>FMOS,</a:t>
            </a:r>
            <a:r>
              <a:rPr lang="en-US" dirty="0" smtClean="0">
                <a:sym typeface="Wingdings"/>
              </a:rPr>
              <a:t> FLAMINGOS2, MOSFIRE</a:t>
            </a:r>
            <a:r>
              <a:rPr lang="en-US" dirty="0" smtClean="0">
                <a:sym typeface="Wingdings"/>
              </a:rPr>
              <a:t>, etc.</a:t>
            </a:r>
          </a:p>
          <a:p>
            <a:r>
              <a:rPr lang="en-US" dirty="0" smtClean="0">
                <a:sym typeface="Wingdings"/>
              </a:rPr>
              <a:t>High resolution near-infrared imaging for morphology of high redshift sources</a:t>
            </a:r>
          </a:p>
          <a:p>
            <a:pPr lvl="1"/>
            <a:r>
              <a:rPr lang="en-US" dirty="0" smtClean="0">
                <a:sym typeface="Wingdings"/>
              </a:rPr>
              <a:t>WFC3 on Hubble or adaptive optics from the </a:t>
            </a:r>
            <a:r>
              <a:rPr lang="en-US" dirty="0" smtClean="0">
                <a:sym typeface="Wingdings"/>
              </a:rPr>
              <a:t>ground</a:t>
            </a:r>
          </a:p>
          <a:p>
            <a:r>
              <a:rPr lang="en-US" dirty="0" smtClean="0">
                <a:sym typeface="Wingdings"/>
              </a:rPr>
              <a:t>What is the role of the evolving gas fraction?</a:t>
            </a:r>
          </a:p>
          <a:p>
            <a:pPr lvl="1"/>
            <a:r>
              <a:rPr lang="en-US" dirty="0" smtClean="0">
                <a:sym typeface="Wingdings"/>
              </a:rPr>
              <a:t>ALMA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876800" cy="944562"/>
          </a:xfr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Corbel"/>
                <a:cs typeface="Corbel"/>
              </a:rPr>
              <a:t>(</a:t>
            </a:r>
            <a:r>
              <a:rPr lang="en-US" dirty="0" err="1" smtClean="0">
                <a:solidFill>
                  <a:srgbClr val="EBFFAD"/>
                </a:solidFill>
                <a:latin typeface="Corbel"/>
                <a:cs typeface="Corbel"/>
              </a:rPr>
              <a:t>U)LIRGs</a:t>
            </a:r>
            <a:endParaRPr lang="en-US" dirty="0">
              <a:solidFill>
                <a:srgbClr val="EBFFAD"/>
              </a:solidFill>
              <a:latin typeface="Corbel"/>
              <a:cs typeface="Corbe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878788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Locally</a:t>
            </a:r>
            <a:endParaRPr lang="en-US" dirty="0" smtClean="0">
              <a:sym typeface="Wingdings"/>
            </a:endParaRP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Corbel"/>
                <a:cs typeface="Corbel"/>
              </a:rPr>
              <a:t>All</a:t>
            </a:r>
            <a:r>
              <a:rPr lang="en-US" dirty="0" smtClean="0">
                <a:solidFill>
                  <a:schemeClr val="tx1"/>
                </a:solidFill>
                <a:latin typeface="Corbel"/>
                <a:cs typeface="Corbe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rbel"/>
                <a:cs typeface="Corbel"/>
              </a:rPr>
              <a:t>ULIRGs</a:t>
            </a:r>
            <a:r>
              <a:rPr lang="en-US" dirty="0" smtClean="0">
                <a:solidFill>
                  <a:schemeClr val="tx1"/>
                </a:solidFill>
                <a:latin typeface="Corbel"/>
                <a:cs typeface="Corbel"/>
              </a:rPr>
              <a:t> are major mergers of gas-rich spirals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  <a:latin typeface="Corbel"/>
                <a:cs typeface="Corbel"/>
              </a:rPr>
              <a:t>LIRGs</a:t>
            </a:r>
            <a:r>
              <a:rPr lang="en-US" dirty="0" smtClean="0">
                <a:latin typeface="Corbel"/>
                <a:cs typeface="Corbel"/>
              </a:rPr>
              <a:t> are a mix of </a:t>
            </a:r>
            <a:r>
              <a:rPr lang="en-US" dirty="0" smtClean="0">
                <a:solidFill>
                  <a:schemeClr val="tx1"/>
                </a:solidFill>
                <a:latin typeface="Corbel"/>
                <a:cs typeface="Corbel"/>
              </a:rPr>
              <a:t>gas-rich mergers (on the way to ULIRG phase?) and high luminosity “ordinary” spirals</a:t>
            </a:r>
            <a:endParaRPr lang="en-US" dirty="0" smtClean="0">
              <a:solidFill>
                <a:schemeClr val="tx1"/>
              </a:solidFill>
              <a:latin typeface="Corbel"/>
              <a:cs typeface="Corbel"/>
            </a:endParaRPr>
          </a:p>
          <a:p>
            <a:pPr lvl="1"/>
            <a:r>
              <a:rPr lang="en-US" dirty="0" smtClean="0">
                <a:latin typeface="Corbel"/>
                <a:cs typeface="Corbel"/>
              </a:rPr>
              <a:t>Morphology/merger stage is strongly </a:t>
            </a:r>
            <a:r>
              <a:rPr lang="en-US" dirty="0" smtClean="0">
                <a:latin typeface="Corbel"/>
                <a:cs typeface="Corbel"/>
              </a:rPr>
              <a:t>correlated with </a:t>
            </a:r>
            <a:r>
              <a:rPr lang="en-US" dirty="0" smtClean="0">
                <a:solidFill>
                  <a:schemeClr val="tx1"/>
                </a:solidFill>
                <a:latin typeface="Corbel"/>
                <a:cs typeface="Corbel"/>
              </a:rPr>
              <a:t>L</a:t>
            </a:r>
            <a:r>
              <a:rPr lang="en-US" baseline="-25000" dirty="0" smtClean="0">
                <a:solidFill>
                  <a:schemeClr val="tx1"/>
                </a:solidFill>
                <a:latin typeface="Corbel"/>
                <a:cs typeface="Corbel"/>
              </a:rPr>
              <a:t>IR</a:t>
            </a:r>
          </a:p>
          <a:p>
            <a:pPr lvl="1"/>
            <a:r>
              <a:rPr lang="en-US" dirty="0" smtClean="0">
                <a:latin typeface="Corbel"/>
                <a:cs typeface="Corbel"/>
              </a:rPr>
              <a:t>Rare objects</a:t>
            </a:r>
            <a:endParaRPr lang="en-US" dirty="0" smtClean="0">
              <a:latin typeface="Corbel"/>
              <a:cs typeface="Corbel"/>
            </a:endParaRPr>
          </a:p>
          <a:p>
            <a:r>
              <a:rPr lang="en-US" dirty="0" smtClean="0">
                <a:latin typeface="Corbel"/>
                <a:cs typeface="Corbel"/>
              </a:rPr>
              <a:t>At </a:t>
            </a:r>
            <a:r>
              <a:rPr lang="en-US" dirty="0" smtClean="0">
                <a:latin typeface="Corbel"/>
                <a:cs typeface="Corbel"/>
              </a:rPr>
              <a:t>high redshift</a:t>
            </a:r>
          </a:p>
          <a:p>
            <a:pPr lvl="1"/>
            <a:r>
              <a:rPr lang="en-US" dirty="0" smtClean="0">
                <a:latin typeface="Corbel"/>
                <a:cs typeface="Corbel"/>
              </a:rPr>
              <a:t>Much more common</a:t>
            </a:r>
          </a:p>
          <a:p>
            <a:pPr lvl="1"/>
            <a:r>
              <a:rPr lang="en-US" dirty="0" smtClean="0">
                <a:latin typeface="Corbel"/>
                <a:cs typeface="Corbel"/>
              </a:rPr>
              <a:t>Dominate the cosmic star formation rate at </a:t>
            </a:r>
            <a:r>
              <a:rPr lang="en-US" dirty="0" err="1" smtClean="0">
                <a:latin typeface="Corbel"/>
                <a:cs typeface="Corbel"/>
              </a:rPr>
              <a:t>z</a:t>
            </a:r>
            <a:r>
              <a:rPr lang="en-US" dirty="0" smtClean="0">
                <a:latin typeface="Corbel"/>
                <a:cs typeface="Corbel"/>
              </a:rPr>
              <a:t> &gt; 1</a:t>
            </a:r>
          </a:p>
          <a:p>
            <a:pPr lvl="1"/>
            <a:r>
              <a:rPr lang="en-US" dirty="0" smtClean="0">
                <a:latin typeface="Corbel"/>
                <a:cs typeface="Corbel"/>
              </a:rPr>
              <a:t>Do the same trends hold at high-</a:t>
            </a:r>
            <a:r>
              <a:rPr lang="en-US" dirty="0" err="1" smtClean="0">
                <a:latin typeface="Corbel"/>
                <a:cs typeface="Corbel"/>
              </a:rPr>
              <a:t>z</a:t>
            </a:r>
            <a:r>
              <a:rPr lang="en-US" dirty="0" smtClean="0">
                <a:latin typeface="Corbel"/>
                <a:cs typeface="Corbel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929097"/>
            <a:ext cx="3282984" cy="1100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9446" y="6412468"/>
            <a:ext cx="711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See Vivian U’s poster for properties </a:t>
            </a:r>
            <a:r>
              <a:rPr lang="en-US" b="1" dirty="0" smtClean="0">
                <a:solidFill>
                  <a:srgbClr val="800000"/>
                </a:solidFill>
              </a:rPr>
              <a:t>(</a:t>
            </a:r>
            <a:r>
              <a:rPr lang="en-US" b="1" dirty="0" err="1" smtClean="0">
                <a:solidFill>
                  <a:srgbClr val="800000"/>
                </a:solidFill>
              </a:rPr>
              <a:t>SEDs</a:t>
            </a:r>
            <a:r>
              <a:rPr lang="en-US" b="1" dirty="0" smtClean="0">
                <a:solidFill>
                  <a:srgbClr val="800000"/>
                </a:solidFill>
              </a:rPr>
              <a:t> and colors) of local (</a:t>
            </a:r>
            <a:r>
              <a:rPr lang="en-US" b="1" dirty="0" err="1" smtClean="0">
                <a:solidFill>
                  <a:srgbClr val="800000"/>
                </a:solidFill>
              </a:rPr>
              <a:t>U)LIRGs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6176"/>
            <a:ext cx="8670925" cy="959224"/>
          </a:xfr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>
            <a:noAutofit/>
          </a:bodyPr>
          <a:lstStyle/>
          <a:p>
            <a:pPr lvl="0"/>
            <a:r>
              <a:rPr lang="en-US" sz="4000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cs typeface="Corbel"/>
              </a:rPr>
              <a:t>COSMOS: The Cosmic Evolution Survey</a:t>
            </a:r>
            <a:endParaRPr lang="en-US" sz="40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347635" cy="4639235"/>
          </a:xfrm>
        </p:spPr>
        <p:txBody>
          <a:bodyPr>
            <a:norm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+mn-lt"/>
                <a:cs typeface="Corbel"/>
              </a:rPr>
              <a:t>HST Treasury program to image an                                 ~2 deg</a:t>
            </a:r>
            <a:r>
              <a:rPr lang="en-US" sz="2800" kern="0" baseline="30000" dirty="0" smtClean="0">
                <a:solidFill>
                  <a:schemeClr val="tx1"/>
                </a:solidFill>
                <a:latin typeface="+mn-lt"/>
                <a:cs typeface="Corbel"/>
              </a:rPr>
              <a:t>2 </a:t>
            </a:r>
            <a:r>
              <a:rPr lang="en-US" sz="2800" kern="0" dirty="0" smtClean="0">
                <a:solidFill>
                  <a:schemeClr val="tx1"/>
                </a:solidFill>
                <a:latin typeface="+mn-lt"/>
                <a:cs typeface="Corbel"/>
              </a:rPr>
              <a:t>field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+mn-lt"/>
                <a:cs typeface="Corbel"/>
              </a:rPr>
              <a:t>Large area means you can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–"/>
              <a:defRPr/>
            </a:pPr>
            <a:r>
              <a:rPr lang="en-US" kern="0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Corbel"/>
              </a:rPr>
              <a:t>Reduce the effects of cosmic variance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–"/>
              <a:defRPr/>
            </a:pPr>
            <a:r>
              <a:rPr lang="en-US" kern="0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Corbel"/>
              </a:rPr>
              <a:t>Use large samples of galaxies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–"/>
              <a:defRPr/>
            </a:pPr>
            <a:r>
              <a:rPr lang="en-US" kern="0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Corbel"/>
              </a:rPr>
              <a:t>Use a large volume (equivalent to SDSS at high-</a:t>
            </a:r>
            <a:r>
              <a:rPr lang="en-US" kern="0" dirty="0" err="1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Corbel"/>
              </a:rPr>
              <a:t>z</a:t>
            </a:r>
            <a:r>
              <a:rPr lang="en-US" kern="0" dirty="0" smtClean="0">
                <a:solidFill>
                  <a:schemeClr val="tx1"/>
                </a:solidFill>
                <a:latin typeface="+mn-lt"/>
                <a:ea typeface="ＭＳ Ｐゴシック" pitchFamily="-65" charset="-128"/>
                <a:cs typeface="Corbel"/>
              </a:rPr>
              <a:t>!)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 err="1" smtClean="0">
                <a:solidFill>
                  <a:schemeClr val="tx1"/>
                </a:solidFill>
                <a:latin typeface="+mn-lt"/>
                <a:cs typeface="Corbel"/>
              </a:rPr>
              <a:t>Multiwavelength</a:t>
            </a:r>
            <a:r>
              <a:rPr lang="en-US" sz="2800" kern="0" dirty="0" smtClean="0">
                <a:solidFill>
                  <a:schemeClr val="tx1"/>
                </a:solidFill>
                <a:latin typeface="+mn-lt"/>
                <a:cs typeface="Corbel"/>
              </a:rPr>
              <a:t> Coverage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cs typeface="Corbel"/>
              </a:rPr>
              <a:t>Spitzer, Chandra, XMM, VLA, + 30 UV/optical/NIR bands</a:t>
            </a:r>
          </a:p>
          <a:p>
            <a:pPr lvl="1"/>
            <a:r>
              <a:rPr lang="en-US" dirty="0" smtClean="0">
                <a:latin typeface="+mn-lt"/>
                <a:cs typeface="Corbel"/>
              </a:rPr>
              <a:t>Accurate </a:t>
            </a:r>
            <a:r>
              <a:rPr lang="en-US" dirty="0" err="1" smtClean="0">
                <a:latin typeface="+mn-lt"/>
                <a:cs typeface="Corbel"/>
              </a:rPr>
              <a:t>photozs</a:t>
            </a:r>
            <a:r>
              <a:rPr lang="en-US" dirty="0" smtClean="0">
                <a:latin typeface="+mn-lt"/>
                <a:cs typeface="Corbel"/>
              </a:rPr>
              <a:t> (</a:t>
            </a:r>
            <a:r>
              <a:rPr lang="en-US" dirty="0" err="1" smtClean="0">
                <a:latin typeface="+mn-lt"/>
                <a:cs typeface="Corbel"/>
              </a:rPr>
              <a:t>Ilbert</a:t>
            </a:r>
            <a:r>
              <a:rPr lang="en-US" dirty="0" smtClean="0">
                <a:latin typeface="+mn-lt"/>
                <a:cs typeface="Corbel"/>
              </a:rPr>
              <a:t> et al., </a:t>
            </a:r>
            <a:r>
              <a:rPr lang="en-US" dirty="0" err="1" smtClean="0">
                <a:latin typeface="+mn-lt"/>
                <a:cs typeface="Corbel"/>
              </a:rPr>
              <a:t>Salvato</a:t>
            </a:r>
            <a:r>
              <a:rPr lang="en-US" dirty="0" smtClean="0">
                <a:latin typeface="+mn-lt"/>
                <a:cs typeface="Corbel"/>
              </a:rPr>
              <a:t> et al. 2009)</a:t>
            </a:r>
            <a:endParaRPr lang="en-US" dirty="0">
              <a:solidFill>
                <a:schemeClr val="tx1"/>
              </a:solidFill>
              <a:latin typeface="+mn-lt"/>
              <a:cs typeface="Corbel"/>
            </a:endParaRPr>
          </a:p>
        </p:txBody>
      </p:sp>
      <p:pic>
        <p:nvPicPr>
          <p:cNvPr id="6" name="Picture 4" descr="cosmos_logo"/>
          <p:cNvPicPr>
            <a:picLocks noChangeAspect="1" noChangeArrowheads="1"/>
          </p:cNvPicPr>
          <p:nvPr/>
        </p:nvPicPr>
        <p:blipFill>
          <a:blip r:embed="rId2"/>
          <a:srcRect l="1370" t="7607" r="3188" b="5714"/>
          <a:stretch>
            <a:fillRect/>
          </a:stretch>
        </p:blipFill>
        <p:spPr bwMode="auto">
          <a:xfrm>
            <a:off x="4419600" y="5715000"/>
            <a:ext cx="4403725" cy="811213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" y="5569803"/>
            <a:ext cx="37338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buFont typeface="Wingdings" pitchFamily="-65" charset="2"/>
              <a:buChar char="à"/>
            </a:pPr>
            <a:r>
              <a:rPr lang="en-US" sz="2400" b="1" dirty="0">
                <a:solidFill>
                  <a:srgbClr val="EBFFAD"/>
                </a:solidFill>
                <a:latin typeface="+mj-lt"/>
              </a:rPr>
              <a:t> Ideal</a:t>
            </a:r>
            <a:r>
              <a:rPr lang="en-US" sz="2400" b="1" dirty="0" smtClean="0">
                <a:solidFill>
                  <a:srgbClr val="EBFFAD"/>
                </a:solidFill>
                <a:latin typeface="+mj-lt"/>
              </a:rPr>
              <a:t> combination </a:t>
            </a:r>
            <a:r>
              <a:rPr lang="en-US" sz="2400" b="1" dirty="0">
                <a:solidFill>
                  <a:srgbClr val="EBFFAD"/>
                </a:solidFill>
                <a:latin typeface="+mj-lt"/>
              </a:rPr>
              <a:t>of</a:t>
            </a:r>
            <a:r>
              <a:rPr lang="en-US" sz="2400" b="1" dirty="0" smtClean="0">
                <a:solidFill>
                  <a:srgbClr val="EBFFAD"/>
                </a:solidFill>
                <a:latin typeface="+mj-lt"/>
              </a:rPr>
              <a:t>        breadth </a:t>
            </a:r>
            <a:r>
              <a:rPr lang="en-US" sz="2400" b="1" dirty="0">
                <a:solidFill>
                  <a:srgbClr val="EBFFAD"/>
                </a:solidFill>
                <a:latin typeface="+mj-lt"/>
              </a:rPr>
              <a:t>and depth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5163" y="1676400"/>
            <a:ext cx="1951037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High </a:t>
            </a:r>
            <a:r>
              <a:rPr lang="en-US" dirty="0" err="1" smtClean="0">
                <a:solidFill>
                  <a:srgbClr val="EBFFAD"/>
                </a:solidFill>
                <a:latin typeface="+mn-lt"/>
              </a:rPr>
              <a:t>Redshift</a:t>
            </a:r>
            <a:r>
              <a:rPr lang="en-US" dirty="0" smtClean="0">
                <a:solidFill>
                  <a:srgbClr val="EBFFAD"/>
                </a:solidFill>
                <a:latin typeface="+mn-lt"/>
              </a:rPr>
              <a:t> (</a:t>
            </a:r>
            <a:r>
              <a:rPr lang="en-US" dirty="0" err="1" smtClean="0">
                <a:solidFill>
                  <a:srgbClr val="EBFFAD"/>
                </a:solidFill>
                <a:latin typeface="+mn-lt"/>
              </a:rPr>
              <a:t>U)LIRGs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82255"/>
            <a:ext cx="8534400" cy="451374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Studies at high redshift have been limited</a:t>
            </a:r>
          </a:p>
          <a:p>
            <a:pPr lvl="1"/>
            <a:r>
              <a:rPr lang="en-US" dirty="0" smtClean="0"/>
              <a:t>Small samples</a:t>
            </a:r>
          </a:p>
          <a:p>
            <a:pPr lvl="1"/>
            <a:r>
              <a:rPr lang="en-US" dirty="0" smtClean="0">
                <a:latin typeface="+mn-lt"/>
              </a:rPr>
              <a:t>Uncertain luminosities</a:t>
            </a:r>
          </a:p>
          <a:p>
            <a:r>
              <a:rPr lang="en-US" dirty="0" smtClean="0"/>
              <a:t>Most studies are based on Spitzer 24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selection</a:t>
            </a:r>
            <a:endParaRPr lang="en-US" dirty="0" smtClean="0">
              <a:latin typeface="+mn-lt"/>
            </a:endParaRPr>
          </a:p>
          <a:p>
            <a:pPr lvl="1"/>
            <a:r>
              <a:rPr lang="en-US" dirty="0" smtClean="0"/>
              <a:t>At z~1, 24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probes rest frame 12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m, 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by z~2</a:t>
            </a:r>
          </a:p>
          <a:p>
            <a:pPr lvl="1"/>
            <a:r>
              <a:rPr lang="en-US" dirty="0" smtClean="0"/>
              <a:t>Ideally, would like to probe near or beyond the peak of IR emission</a:t>
            </a:r>
          </a:p>
          <a:p>
            <a:pPr lvl="1"/>
            <a:r>
              <a:rPr lang="en-US" dirty="0" smtClean="0"/>
              <a:t>Longer wavelength data is only available for small numbers of objects (e.g., Spitzer 70/160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m, </a:t>
            </a:r>
            <a:r>
              <a:rPr lang="en-US" dirty="0" err="1" smtClean="0"/>
              <a:t>Submillimeter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With large field, can obtain large number of sources, even with relatively insensitive 70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Our 70 </a:t>
            </a:r>
            <a:r>
              <a:rPr lang="en-US" dirty="0" smtClean="0">
                <a:solidFill>
                  <a:srgbClr val="EBFFAD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EBFFAD"/>
                </a:solidFill>
                <a:latin typeface="+mn-lt"/>
              </a:rPr>
              <a:t>m Sample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193088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latin typeface="+mn-lt"/>
              </a:rPr>
              <a:t>Spitzer/MIPS 70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latin typeface="+mn-lt"/>
              </a:rPr>
              <a:t>m </a:t>
            </a:r>
            <a:r>
              <a:rPr lang="en-US" sz="2800" dirty="0" smtClean="0">
                <a:latin typeface="+mn-lt"/>
              </a:rPr>
              <a:t>selection (</a:t>
            </a:r>
            <a:r>
              <a:rPr lang="en-US" sz="2800" dirty="0" err="1" smtClean="0">
                <a:latin typeface="+mn-lt"/>
              </a:rPr>
              <a:t>Frayer</a:t>
            </a:r>
            <a:r>
              <a:rPr lang="en-US" sz="2800" dirty="0" smtClean="0"/>
              <a:t> et al.</a:t>
            </a:r>
            <a:r>
              <a:rPr lang="en-US" sz="2800" dirty="0" smtClean="0">
                <a:latin typeface="+mn-lt"/>
              </a:rPr>
              <a:t> 2009)</a:t>
            </a:r>
          </a:p>
          <a:p>
            <a:r>
              <a:rPr lang="en-US" sz="2800" dirty="0" smtClean="0"/>
              <a:t>Sample consists</a:t>
            </a:r>
            <a:r>
              <a:rPr lang="en-US" sz="2800" dirty="0" smtClean="0">
                <a:latin typeface="+mn-lt"/>
              </a:rPr>
              <a:t> of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1505 </a:t>
            </a:r>
            <a:r>
              <a:rPr lang="en-US" sz="2800" dirty="0" smtClean="0">
                <a:latin typeface="+mn-lt"/>
              </a:rPr>
              <a:t>sources matched to optical counterpart in ACS imaging</a:t>
            </a:r>
          </a:p>
          <a:p>
            <a:pPr lvl="1"/>
            <a:r>
              <a:rPr lang="en-US" sz="2400" dirty="0" smtClean="0">
                <a:latin typeface="+mn-lt"/>
              </a:rPr>
              <a:t>463 are also detected at 160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latin typeface="+mn-lt"/>
              </a:rPr>
              <a:t>m</a:t>
            </a:r>
          </a:p>
          <a:p>
            <a:r>
              <a:rPr lang="en-US" sz="2811" dirty="0" smtClean="0"/>
              <a:t>Redshift distribution</a:t>
            </a:r>
          </a:p>
          <a:p>
            <a:pPr lvl="1"/>
            <a:r>
              <a:rPr lang="en-US" sz="2378" dirty="0" smtClean="0"/>
              <a:t>Peaks at </a:t>
            </a:r>
            <a:r>
              <a:rPr lang="en-US" sz="2378" dirty="0" err="1" smtClean="0"/>
              <a:t>z</a:t>
            </a:r>
            <a:r>
              <a:rPr lang="en-US" sz="2378" dirty="0" smtClean="0"/>
              <a:t> ~ 0.35</a:t>
            </a:r>
          </a:p>
          <a:p>
            <a:pPr lvl="1"/>
            <a:r>
              <a:rPr lang="en-US" sz="2378" dirty="0" smtClean="0"/>
              <a:t>High-</a:t>
            </a:r>
            <a:r>
              <a:rPr lang="en-US" sz="2378" dirty="0" err="1" smtClean="0"/>
              <a:t>z</a:t>
            </a:r>
            <a:r>
              <a:rPr lang="en-US" sz="2378" dirty="0" smtClean="0"/>
              <a:t> tail, 281 sources at</a:t>
            </a:r>
            <a:r>
              <a:rPr lang="en-US" sz="2378" dirty="0" smtClean="0"/>
              <a:t> 1 &lt; </a:t>
            </a:r>
            <a:r>
              <a:rPr lang="en-US" sz="2378" dirty="0" err="1" smtClean="0"/>
              <a:t>z</a:t>
            </a:r>
            <a:r>
              <a:rPr lang="en-US" sz="2378" dirty="0" smtClean="0"/>
              <a:t> &lt; 3</a:t>
            </a:r>
            <a:endParaRPr lang="en-US" sz="2378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Estimating luminosity</a:t>
            </a:r>
          </a:p>
          <a:p>
            <a:pPr lvl="1"/>
            <a:r>
              <a:rPr lang="en-US" sz="2400" dirty="0" smtClean="0">
                <a:latin typeface="+mn-lt"/>
              </a:rPr>
              <a:t>Fit templates to IR SED (8, 24, 70, [160]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latin typeface="+mn-lt"/>
              </a:rPr>
              <a:t>m)</a:t>
            </a:r>
          </a:p>
          <a:p>
            <a:pPr lvl="1"/>
            <a:r>
              <a:rPr lang="en-US" sz="2400" dirty="0" smtClean="0">
                <a:latin typeface="+mn-lt"/>
              </a:rPr>
              <a:t>Integrate from 8-1000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latin typeface="+mn-lt"/>
              </a:rPr>
              <a:t>m to get </a:t>
            </a:r>
            <a:r>
              <a:rPr lang="en-US" sz="2400" dirty="0" smtClean="0">
                <a:latin typeface="+mn-lt"/>
              </a:rPr>
              <a:t>L</a:t>
            </a:r>
            <a:r>
              <a:rPr lang="en-US" sz="2400" baseline="-25000" dirty="0" smtClean="0">
                <a:latin typeface="+mn-lt"/>
              </a:rPr>
              <a:t>IR</a:t>
            </a:r>
          </a:p>
          <a:p>
            <a:pPr lvl="1"/>
            <a:r>
              <a:rPr lang="en-US" sz="2400" dirty="0" smtClean="0"/>
              <a:t>Luminosities accurate to </a:t>
            </a:r>
            <a:r>
              <a:rPr lang="en-US" sz="2400" dirty="0" smtClean="0"/>
              <a:t>~0.2 </a:t>
            </a:r>
            <a:r>
              <a:rPr lang="en-US" sz="2400" dirty="0" err="1" smtClean="0"/>
              <a:t>dex</a:t>
            </a:r>
            <a:r>
              <a:rPr lang="en-US" sz="2400" dirty="0" smtClean="0"/>
              <a:t> (0.05 </a:t>
            </a:r>
            <a:r>
              <a:rPr lang="en-US" sz="2400" dirty="0" err="1" smtClean="0"/>
              <a:t>dex</a:t>
            </a:r>
            <a:r>
              <a:rPr lang="en-US" sz="2400" dirty="0" smtClean="0"/>
              <a:t> when detected at 160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m)</a:t>
            </a:r>
            <a:endParaRPr lang="en-US" sz="26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4022725"/>
            <a:ext cx="2209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-152400"/>
            <a:ext cx="7856538" cy="1310062"/>
          </a:xfrm>
        </p:spPr>
        <p:txBody>
          <a:bodyPr anchor="ctr" anchorCtr="1"/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L</a:t>
            </a:r>
            <a:r>
              <a:rPr lang="en-US" baseline="-25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IR</a:t>
            </a:r>
            <a:endParaRPr lang="en-US" baseline="-25000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4" name="Content Placeholder 3" descr="fig1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b="-847"/>
              <a:stretch>
                <a:fillRect/>
              </a:stretch>
            </p:blipFill>
          </mc:Choice>
          <mc:Fallback>
            <p:blipFill>
              <a:blip r:embed="rId3"/>
              <a:srcRect b="-847"/>
              <a:stretch>
                <a:fillRect/>
              </a:stretch>
            </p:blipFill>
          </mc:Fallback>
        </mc:AlternateContent>
        <p:spPr>
          <a:xfrm>
            <a:off x="685799" y="953157"/>
            <a:ext cx="7696201" cy="5828643"/>
          </a:xfrm>
          <a:solidFill>
            <a:schemeClr val="tx1"/>
          </a:solidFill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535043" y="4473714"/>
            <a:ext cx="6629400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77501" y="3006179"/>
            <a:ext cx="1066800" cy="369332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00"/>
                </a:solidFill>
              </a:rPr>
              <a:t>ULIRGs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62302" y="3886200"/>
            <a:ext cx="914400" cy="369332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00"/>
                </a:solidFill>
              </a:rPr>
              <a:t>LIRGs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590800" y="1600200"/>
            <a:ext cx="1050175" cy="369332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err="1">
                <a:solidFill>
                  <a:srgbClr val="000000"/>
                </a:solidFill>
              </a:rPr>
              <a:t>HyLIRGs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1547187" y="3613428"/>
            <a:ext cx="6602900" cy="8833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1535042" y="2764185"/>
            <a:ext cx="6618357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3962400"/>
            <a:ext cx="189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686 out to </a:t>
            </a:r>
            <a:r>
              <a:rPr lang="en-US" b="1" dirty="0" err="1" smtClean="0">
                <a:solidFill>
                  <a:srgbClr val="FF6600"/>
                </a:solidFill>
              </a:rPr>
              <a:t>z</a:t>
            </a:r>
            <a:r>
              <a:rPr lang="en-US" b="1" dirty="0" smtClean="0">
                <a:solidFill>
                  <a:srgbClr val="FF6600"/>
                </a:solidFill>
              </a:rPr>
              <a:t> ~ 1.4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1" y="2895600"/>
            <a:ext cx="104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307 out to </a:t>
            </a:r>
            <a:r>
              <a:rPr lang="en-US" b="1" dirty="0" err="1" smtClean="0">
                <a:solidFill>
                  <a:srgbClr val="FF0000"/>
                </a:solidFill>
              </a:rPr>
              <a:t>z</a:t>
            </a:r>
            <a:r>
              <a:rPr lang="en-US" b="1" dirty="0" smtClean="0">
                <a:solidFill>
                  <a:srgbClr val="FF0000"/>
                </a:solidFill>
              </a:rPr>
              <a:t> ~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2133600"/>
            <a:ext cx="155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30 out to </a:t>
            </a:r>
            <a:r>
              <a:rPr lang="en-US" b="1" dirty="0" err="1" smtClean="0">
                <a:solidFill>
                  <a:srgbClr val="008000"/>
                </a:solidFill>
              </a:rPr>
              <a:t>z</a:t>
            </a:r>
            <a:r>
              <a:rPr lang="en-US" b="1" dirty="0" smtClean="0">
                <a:solidFill>
                  <a:srgbClr val="008000"/>
                </a:solidFill>
              </a:rPr>
              <a:t> ~ 3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3360675"/>
            <a:ext cx="492443" cy="906525"/>
          </a:xfrm>
          <a:prstGeom prst="rect">
            <a:avLst/>
          </a:prstGeom>
          <a:solidFill>
            <a:schemeClr val="tx1"/>
          </a:solidFill>
        </p:spPr>
        <p:txBody>
          <a:bodyPr vert="vert270" wrap="none" numCol="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log (L</a:t>
            </a:r>
            <a:r>
              <a:rPr lang="en-US" sz="2000" baseline="-25000" dirty="0" smtClean="0">
                <a:solidFill>
                  <a:schemeClr val="bg1"/>
                </a:solidFill>
              </a:rPr>
              <a:t>IR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1393" y="6400800"/>
            <a:ext cx="1265678" cy="369332"/>
          </a:xfrm>
          <a:prstGeom prst="rect">
            <a:avLst/>
          </a:prstGeom>
          <a:solidFill>
            <a:schemeClr val="tx1"/>
          </a:solidFill>
        </p:spPr>
        <p:txBody>
          <a:bodyPr wrap="none" numCol="1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Redshift (</a:t>
            </a:r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942" y="107576"/>
            <a:ext cx="3516858" cy="1310062"/>
          </a:xfrm>
        </p:spPr>
        <p:txBody>
          <a:bodyPr anchor="ctr" anchorCtr="1"/>
          <a:lstStyle/>
          <a:p>
            <a:r>
              <a:rPr lang="en-US" dirty="0" err="1" smtClean="0">
                <a:solidFill>
                  <a:srgbClr val="EBFFAD"/>
                </a:solidFill>
                <a:latin typeface="+mn-lt"/>
              </a:rPr>
              <a:t>SEDs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pic>
        <p:nvPicPr>
          <p:cNvPr id="4" name="Content Placeholder 3" descr="fig20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7444" b="-3892"/>
              <a:stretch>
                <a:fillRect/>
              </a:stretch>
            </p:blipFill>
          </mc:Choice>
          <mc:Fallback>
            <p:blipFill>
              <a:blip r:embed="rId3"/>
              <a:srcRect l="-7444" b="-3892"/>
              <a:stretch>
                <a:fillRect/>
              </a:stretch>
            </p:blipFill>
          </mc:Fallback>
        </mc:AlternateContent>
        <p:spPr>
          <a:xfrm>
            <a:off x="137103" y="152400"/>
            <a:ext cx="4843927" cy="6515800"/>
          </a:xfrm>
          <a:solidFill>
            <a:schemeClr val="tx1"/>
          </a:solidFill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57799" y="1685365"/>
            <a:ext cx="3733801" cy="463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1505 binned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L</a:t>
            </a:r>
            <a:r>
              <a:rPr kumimoji="0" lang="en-U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IR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normalized at 1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shapes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lang="en-US" sz="2200" baseline="0" dirty="0" smtClean="0"/>
              <a:t>Trends</a:t>
            </a:r>
            <a:r>
              <a:rPr lang="en-US" sz="2200" dirty="0" smtClean="0"/>
              <a:t> with L</a:t>
            </a:r>
            <a:r>
              <a:rPr lang="en-US" sz="2200" baseline="-25000" dirty="0" smtClean="0"/>
              <a:t>IR</a:t>
            </a:r>
          </a:p>
          <a:p>
            <a:pPr marL="806450" lvl="1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lang="en-US" sz="2200" baseline="0" dirty="0" smtClean="0"/>
              <a:t>Increased</a:t>
            </a:r>
            <a:r>
              <a:rPr lang="en-US" sz="2200" dirty="0" smtClean="0"/>
              <a:t> IR contribution</a:t>
            </a:r>
          </a:p>
          <a:p>
            <a:pPr marL="806450" lvl="1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lang="en-US" sz="2200" dirty="0" smtClean="0"/>
              <a:t>Stellar bump, 5 </a:t>
            </a:r>
            <a:r>
              <a:rPr lang="en-US" sz="22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/>
              <a:t>m dip</a:t>
            </a:r>
          </a:p>
          <a:p>
            <a:pPr marL="806450" lvl="1" indent="-349250" defTabSz="914400">
              <a:spcBef>
                <a:spcPts val="2000"/>
              </a:spcBef>
              <a:buFont typeface="Wingdings 2" pitchFamily="18" charset="2"/>
              <a:buChar char=""/>
            </a:pPr>
            <a:r>
              <a:rPr lang="en-US" sz="2200" dirty="0" smtClean="0"/>
              <a:t>Power-law </a:t>
            </a:r>
            <a:r>
              <a:rPr lang="en-US" sz="2200" dirty="0" err="1" smtClean="0"/>
              <a:t>SEDs</a:t>
            </a:r>
            <a:endParaRPr lang="en-US" sz="2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398663" y="6324600"/>
            <a:ext cx="2727529" cy="338554"/>
          </a:xfrm>
          <a:prstGeom prst="rect">
            <a:avLst/>
          </a:prstGeom>
          <a:solidFill>
            <a:schemeClr val="tx1"/>
          </a:solidFill>
        </p:spPr>
        <p:txBody>
          <a:bodyPr wrap="none" numCol="1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Rest-Frame Wavelength [</a:t>
            </a:r>
            <a:r>
              <a:rPr lang="en-US" sz="16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m]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80574"/>
            <a:ext cx="492443" cy="2215226"/>
          </a:xfrm>
          <a:prstGeom prst="rect">
            <a:avLst/>
          </a:prstGeom>
          <a:solidFill>
            <a:schemeClr val="tx1"/>
          </a:solidFill>
        </p:spPr>
        <p:txBody>
          <a:bodyPr vert="vert270" wrap="none" numCol="1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</a:t>
            </a:r>
            <a:r>
              <a:rPr lang="en-US" sz="2000" baseline="-25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[arbitrary units]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5117068"/>
            <a:ext cx="609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&lt; 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1127" y="3745468"/>
            <a:ext cx="77567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10 - 11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392668"/>
            <a:ext cx="609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 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1371600"/>
            <a:ext cx="990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12 - 13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2667000"/>
            <a:ext cx="77567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11 - 12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87739"/>
            <a:ext cx="3976757" cy="5963478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1"/>
          <a:lstStyle/>
          <a:p>
            <a:r>
              <a:rPr lang="en-US" dirty="0" smtClean="0">
                <a:solidFill>
                  <a:srgbClr val="EBFFAD"/>
                </a:solidFill>
                <a:latin typeface="+mn-lt"/>
              </a:rPr>
              <a:t>AGN Signatures</a:t>
            </a:r>
            <a:endParaRPr lang="en-US" dirty="0">
              <a:solidFill>
                <a:srgbClr val="EBFFA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charset="2"/>
              <a:buAutoNum type="arabicPlain"/>
            </a:pPr>
            <a:r>
              <a:rPr lang="en-US" b="1" dirty="0" smtClean="0">
                <a:solidFill>
                  <a:srgbClr val="FF0000"/>
                </a:solidFill>
              </a:rPr>
              <a:t>X-ray detection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L</a:t>
            </a:r>
            <a:r>
              <a:rPr lang="en-US" baseline="-25000" dirty="0" smtClean="0"/>
              <a:t>X</a:t>
            </a:r>
            <a:r>
              <a:rPr lang="en-US" dirty="0" smtClean="0"/>
              <a:t> &gt; 10</a:t>
            </a:r>
            <a:r>
              <a:rPr lang="en-US" baseline="30000" dirty="0" smtClean="0"/>
              <a:t>42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</a:p>
          <a:p>
            <a:pPr marL="806450" lvl="1" indent="-457200">
              <a:buFont typeface="Arial"/>
              <a:buChar char="•"/>
            </a:pPr>
            <a:r>
              <a:rPr lang="en-US" dirty="0" smtClean="0"/>
              <a:t>132 in total</a:t>
            </a:r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>
              <a:buFont typeface="Arial"/>
              <a:buChar char="•"/>
            </a:pPr>
            <a:endParaRPr lang="en-US" dirty="0" smtClean="0"/>
          </a:p>
          <a:p>
            <a:pPr marL="806450" lvl="1" indent="-457200" algn="r">
              <a:buFont typeface="Arial"/>
              <a:buChar char="•"/>
            </a:pPr>
            <a:r>
              <a:rPr lang="en-US" dirty="0" smtClean="0"/>
              <a:t>.</a:t>
            </a:r>
          </a:p>
        </p:txBody>
      </p:sp>
      <p:pic>
        <p:nvPicPr>
          <p:cNvPr id="4" name="Picture 3" descr="fig7a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4000"/>
              <a:stretch>
                <a:fillRect/>
              </a:stretch>
            </p:blipFill>
          </mc:Choice>
          <mc:Fallback>
            <p:blipFill>
              <a:blip r:embed="rId3"/>
              <a:srcRect t="4000"/>
              <a:stretch>
                <a:fillRect/>
              </a:stretch>
            </p:blipFill>
          </mc:Fallback>
        </mc:AlternateContent>
        <p:spPr>
          <a:xfrm>
            <a:off x="3505200" y="3048000"/>
            <a:ext cx="5334000" cy="365760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6" name="Straight Connector 5"/>
          <p:cNvCxnSpPr/>
          <p:nvPr/>
        </p:nvCxnSpPr>
        <p:spPr>
          <a:xfrm>
            <a:off x="4038600" y="5715000"/>
            <a:ext cx="3962400" cy="1588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7581900" y="5448300"/>
            <a:ext cx="533400" cy="15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hibit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Exhibit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Exhibi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0000"/>
                <a:satMod val="110000"/>
                <a:lumMod val="70000"/>
              </a:schemeClr>
            </a:gs>
            <a:gs pos="50000">
              <a:schemeClr val="phClr">
                <a:tint val="80000"/>
                <a:satMod val="135000"/>
              </a:schemeClr>
            </a:gs>
            <a:gs pos="100000">
              <a:schemeClr val="phClr">
                <a:tint val="3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10000"/>
                <a:lumMod val="70000"/>
              </a:schemeClr>
            </a:gs>
            <a:gs pos="65000">
              <a:schemeClr val="phClr">
                <a:shade val="90000"/>
                <a:satMod val="200000"/>
                <a:lumMod val="110000"/>
              </a:schemeClr>
            </a:gs>
            <a:gs pos="100000">
              <a:schemeClr val="phClr">
                <a:tint val="90000"/>
                <a:shade val="100000"/>
                <a:satMod val="250000"/>
                <a:lumMod val="150000"/>
              </a:schemeClr>
            </a:gs>
          </a:gsLst>
          <a:lin ang="16200000" scaled="1"/>
        </a:gradFill>
      </a:fillStyleLst>
      <a:lnStyleLst>
        <a:ln w="31750" cap="flat" cmpd="sng" algn="ctr">
          <a:solidFill>
            <a:schemeClr val="phClr"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alpha val="95000"/>
            </a:schemeClr>
          </a:solidFill>
          <a:prstDash val="solid"/>
        </a:ln>
        <a:ln w="50800" cap="flat" cmpd="sng" algn="ctr">
          <a:solidFill>
            <a:schemeClr val="phClr">
              <a:alpha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5000" endPos="15000" dist="50800" dir="5400000" sy="-100000" rotWithShape="0"/>
          </a:effectLst>
        </a:effectStyle>
        <a:effectStyle>
          <a:effectLst>
            <a:innerShdw blurRad="76200" dist="25400" dir="5400000">
              <a:srgbClr val="FFFFFF">
                <a:alpha val="50000"/>
              </a:srgbClr>
            </a:innerShdw>
            <a:outerShdw blurRad="254000" dist="254000" dir="5400000" sx="90000" sy="-30000" rotWithShape="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  <a:lumMod val="30000"/>
              </a:schemeClr>
              <a:schemeClr val="phClr">
                <a:tint val="70000"/>
                <a:satMod val="500000"/>
                <a:lumMod val="5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Exhibit.thmx</Template>
  <TotalTime>18252</TotalTime>
  <Words>1287</Words>
  <Application>Microsoft Macintosh PowerPoint</Application>
  <PresentationFormat>On-screen Show (4:3)</PresentationFormat>
  <Paragraphs>237</Paragraphs>
  <Slides>23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Exhibit</vt:lpstr>
      <vt:lpstr>Multiwavelength Properties of 70 mm Selected Galaxies in the COSMOS Field</vt:lpstr>
      <vt:lpstr>Slide 2</vt:lpstr>
      <vt:lpstr>(U)LIRGs</vt:lpstr>
      <vt:lpstr>COSMOS: The Cosmic Evolution Survey</vt:lpstr>
      <vt:lpstr>High Redshift (U)LIRGs</vt:lpstr>
      <vt:lpstr>Our 70 mm Sample</vt:lpstr>
      <vt:lpstr>LIR</vt:lpstr>
      <vt:lpstr>SEDs</vt:lpstr>
      <vt:lpstr>AGN Signatures</vt:lpstr>
      <vt:lpstr>AGN Signatures</vt:lpstr>
      <vt:lpstr>AGN Signatures</vt:lpstr>
      <vt:lpstr>AGN Signatures</vt:lpstr>
      <vt:lpstr>AGN Signatures</vt:lpstr>
      <vt:lpstr>AGN Fraction</vt:lpstr>
      <vt:lpstr>Morphological Classification</vt:lpstr>
      <vt:lpstr>Merger Fraction</vt:lpstr>
      <vt:lpstr>Galaxy Colors</vt:lpstr>
      <vt:lpstr>Colors</vt:lpstr>
      <vt:lpstr>Slide 19</vt:lpstr>
      <vt:lpstr>Morphology and Color</vt:lpstr>
      <vt:lpstr>Morphology and Color</vt:lpstr>
      <vt:lpstr>Summary</vt:lpstr>
      <vt:lpstr>The Future</vt:lpstr>
    </vt:vector>
  </TitlesOfParts>
  <Company>University of Hawaii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COSMOS (U)LIRGs</dc:title>
  <dc:creator>Jeyhan Kartaltepe</dc:creator>
  <cp:lastModifiedBy>Jeyhan Kartaltepe</cp:lastModifiedBy>
  <cp:revision>200</cp:revision>
  <cp:lastPrinted>2009-08-05T18:05:51Z</cp:lastPrinted>
  <dcterms:created xsi:type="dcterms:W3CDTF">2009-09-23T04:40:00Z</dcterms:created>
  <dcterms:modified xsi:type="dcterms:W3CDTF">2009-09-24T11:36:56Z</dcterms:modified>
</cp:coreProperties>
</file>