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9" r:id="rId1"/>
  </p:sldMasterIdLst>
  <p:notesMasterIdLst>
    <p:notesMasterId r:id="rId18"/>
  </p:notes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72" r:id="rId12"/>
    <p:sldId id="267" r:id="rId13"/>
    <p:sldId id="268" r:id="rId14"/>
    <p:sldId id="270" r:id="rId15"/>
    <p:sldId id="273" r:id="rId16"/>
    <p:sldId id="271" r:id="rId17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546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LGC Sans" charset="0"/>
                <a:cs typeface="DejaVu LGC Sans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LGC Sans" charset="0"/>
                <a:cs typeface="DejaVu LGC Sans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LGC Sans" charset="0"/>
                <a:cs typeface="DejaVu LGC Sans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LGC Sans" charset="0"/>
                <a:cs typeface="DejaVu LGC Sans" charset="0"/>
              </a:defRPr>
            </a:lvl1pPr>
          </a:lstStyle>
          <a:p>
            <a:fld id="{C455D508-4120-4786-A7C9-16A6D43E5CF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61C2F5A-A60B-4A0F-93BF-0C5CD21BEC8D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B07C0B4-DA65-4577-A482-9E252DE589EE}" type="slidenum">
              <a:rPr lang="en-US"/>
              <a:pPr/>
              <a:t>2</a:t>
            </a:fld>
            <a:endParaRPr lang="en-US"/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0C6E4E3-D563-4AB2-AA20-DFE2BB2BC91C}" type="slidenum">
              <a:rPr lang="en-US"/>
              <a:pPr/>
              <a:t>3</a:t>
            </a:fld>
            <a:endParaRPr lang="en-US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AB1ECCE-E5A1-49B0-A27F-7CC2801D7B3D}" type="slidenum">
              <a:rPr lang="en-US"/>
              <a:pPr/>
              <a:t>4</a:t>
            </a:fld>
            <a:endParaRPr lang="en-US"/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E00544C-9065-4FA4-878E-791545E97C12}" type="slidenum">
              <a:rPr lang="en-US"/>
              <a:pPr/>
              <a:t>5</a:t>
            </a:fld>
            <a:endParaRPr lang="en-US"/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EFDE02E-C451-4BBA-BE39-9FDD8AA9E72A}" type="slidenum">
              <a:rPr lang="en-US"/>
              <a:pPr/>
              <a:t>6</a:t>
            </a:fld>
            <a:endParaRPr lang="en-US"/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88036" y="1511935"/>
            <a:ext cx="8655897" cy="2015913"/>
          </a:xfrm>
          <a:ln>
            <a:noFill/>
          </a:ln>
        </p:spPr>
        <p:txBody>
          <a:bodyPr tIns="0" rIns="20159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88036" y="3558863"/>
            <a:ext cx="8659257" cy="1931917"/>
          </a:xfrm>
        </p:spPr>
        <p:txBody>
          <a:bodyPr lIns="0" rIns="20159"/>
          <a:lstStyle>
            <a:lvl1pPr marL="0" marR="50397" indent="0" algn="r">
              <a:buNone/>
              <a:defRPr>
                <a:solidFill>
                  <a:schemeClr val="tx1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B92D9-96FA-4840-84F7-7D79CBCE3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32A6B-D436-4657-8B27-A9702DE2D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1007958"/>
            <a:ext cx="2268141" cy="57450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1007958"/>
            <a:ext cx="6636411" cy="57450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A7F6A-43DC-4F7F-B41D-95BC10672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08E45-CC42-4271-9997-79176EB96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55BA3-01EB-41E9-B1A7-01A962D4C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76" y="1451458"/>
            <a:ext cx="8568531" cy="1501855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676" y="2981391"/>
            <a:ext cx="8568531" cy="1664178"/>
          </a:xfrm>
        </p:spPr>
        <p:txBody>
          <a:bodyPr lIns="50397" rIns="50397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FB3B4-5B58-4E5F-8156-8151CA429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2116538"/>
            <a:ext cx="4452276" cy="488859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2116538"/>
            <a:ext cx="4452276" cy="488859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804EE-5174-4069-95FD-2F829CC9F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2045068"/>
            <a:ext cx="4454027" cy="726813"/>
          </a:xfrm>
        </p:spPr>
        <p:txBody>
          <a:bodyPr lIns="50397" tIns="0" rIns="50397" bIns="0" anchor="ctr">
            <a:noAutofit/>
          </a:bodyPr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20818" y="2050038"/>
            <a:ext cx="4455776" cy="721843"/>
          </a:xfrm>
        </p:spPr>
        <p:txBody>
          <a:bodyPr lIns="50397" tIns="0" rIns="50397" bIns="0" anchor="ctr"/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4031" y="2771881"/>
            <a:ext cx="4454027" cy="423919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771881"/>
            <a:ext cx="4455776" cy="423919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BE4E0-8143-4BB7-9967-E4578B496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156568" cy="1259946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5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625FE-51EB-4031-B27F-58CA63EFD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42F68-BE1B-4971-9F34-316F12CC1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47" y="566978"/>
            <a:ext cx="3024188" cy="1280945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56047" y="1847921"/>
            <a:ext cx="3024188" cy="5039783"/>
          </a:xfrm>
        </p:spPr>
        <p:txBody>
          <a:bodyPr lIns="20159" rIns="20159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41245" y="1847921"/>
            <a:ext cx="5635349" cy="5039783"/>
          </a:xfrm>
        </p:spPr>
        <p:txBody>
          <a:bodyPr tIns="0"/>
          <a:lstStyle>
            <a:lvl1pPr>
              <a:defRPr sz="3100"/>
            </a:lvl1pPr>
            <a:lvl2pPr>
              <a:defRPr sz="2900"/>
            </a:lvl2pPr>
            <a:lvl3pPr>
              <a:defRPr sz="26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93634-3202-412D-90AF-69B375BF4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489325" y="1220788"/>
            <a:ext cx="5797550" cy="453707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hangingPunct="1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823325" y="5908675"/>
            <a:ext cx="171450" cy="171450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hangingPunct="1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1113" y="6411913"/>
            <a:ext cx="10102851" cy="11477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830763" y="6856413"/>
            <a:ext cx="5249862" cy="7032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2" y="1297420"/>
            <a:ext cx="2439511" cy="1744547"/>
          </a:xfrm>
        </p:spPr>
        <p:txBody>
          <a:bodyPr lIns="50397" rIns="50397" bIns="50397"/>
          <a:lstStyle>
            <a:lvl1pPr algn="l"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042" y="3118211"/>
            <a:ext cx="2436151" cy="2402297"/>
          </a:xfrm>
        </p:spPr>
        <p:txBody>
          <a:bodyPr lIns="70556" rIns="50397"/>
          <a:lstStyle>
            <a:lvl1pPr marL="0" indent="0" algn="l">
              <a:spcBef>
                <a:spcPts val="276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842845" y="1322245"/>
            <a:ext cx="5090716" cy="433421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5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04288" y="7007225"/>
            <a:ext cx="673100" cy="401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AE623-E1D1-4F01-8DBC-4CE8F2AB0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1113" y="-7938"/>
            <a:ext cx="10102851" cy="11477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30763" y="-7938"/>
            <a:ext cx="5249862" cy="7032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503238" y="776288"/>
            <a:ext cx="907415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397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503238" y="2133600"/>
            <a:ext cx="90741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03238" y="7007225"/>
            <a:ext cx="2352675" cy="40163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940050" y="7007225"/>
            <a:ext cx="3695700" cy="40163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736013" y="7007225"/>
            <a:ext cx="841375" cy="401638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7BAE04F-C51E-4043-B02A-FE2E4EBBA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0638" y="223838"/>
            <a:ext cx="10120313" cy="714375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2" r:id="rId9"/>
    <p:sldLayoutId id="2147483770" r:id="rId10"/>
    <p:sldLayoutId id="2147483771" r:id="rId11"/>
    <p:sldLayoutId id="21474837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Calibri" pitchFamily="34" charset="0"/>
        </a:defRPr>
      </a:lvl9pPr>
    </p:titleStyle>
    <p:bodyStyle>
      <a:lvl1pPr marL="301625" indent="-301625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04850" indent="-2714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475" indent="-2714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688" indent="-231775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231775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15092" indent="-23182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16681" indent="-201589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19063" indent="-201589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21446" indent="-201589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8808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Mid-IR Diagnostics of Star Formation in QUEST Sample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798638"/>
            <a:ext cx="10080625" cy="5562600"/>
          </a:xfrm>
        </p:spPr>
        <p:txBody>
          <a:bodyPr lIns="0" tIns="28224" rIns="0" bIns="0" anchor="ctr">
            <a:normAutofit fontScale="92500"/>
          </a:bodyPr>
          <a:lstStyle/>
          <a:p>
            <a:pPr marL="0" indent="0" algn="ctr" eaLnBrk="1" fontAlgn="auto" hangingPunct="1">
              <a:spcBef>
                <a:spcPts val="772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600" dirty="0" err="1" smtClean="0"/>
              <a:t>DongChan</a:t>
            </a:r>
            <a:r>
              <a:rPr lang="en-US" sz="2600" dirty="0" smtClean="0"/>
              <a:t> Kim - University of Virginia</a:t>
            </a:r>
          </a:p>
          <a:p>
            <a:pPr marL="0" indent="0" algn="ctr" eaLnBrk="1" fontAlgn="auto" hangingPunct="1">
              <a:spcBef>
                <a:spcPts val="772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600" dirty="0" smtClean="0"/>
          </a:p>
          <a:p>
            <a:pPr marL="0" indent="0" algn="ctr" eaLnBrk="1" fontAlgn="auto" hangingPunct="1">
              <a:spcBef>
                <a:spcPts val="772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600" dirty="0" smtClean="0"/>
              <a:t>QUEST=Quasar </a:t>
            </a:r>
            <a:r>
              <a:rPr lang="en-US" sz="2600" dirty="0" err="1"/>
              <a:t>Ultraluminous</a:t>
            </a:r>
            <a:r>
              <a:rPr lang="en-US" sz="2600" dirty="0"/>
              <a:t> Infrared Galaxies (ULIRGs) Evolution Study</a:t>
            </a:r>
          </a:p>
          <a:p>
            <a:pPr marL="0" indent="0" algn="ctr" eaLnBrk="1" fontAlgn="auto" hangingPunct="1">
              <a:spcBef>
                <a:spcPts val="772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dirty="0"/>
          </a:p>
          <a:p>
            <a:pPr marL="0" indent="0" algn="ctr" eaLnBrk="1" fontAlgn="auto" hangingPunct="1">
              <a:spcBef>
                <a:spcPts val="772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600" dirty="0">
                <a:solidFill>
                  <a:srgbClr val="FFFF00"/>
                </a:solidFill>
              </a:rPr>
              <a:t>PI: Sylvain </a:t>
            </a:r>
            <a:r>
              <a:rPr lang="en-US" sz="2600" dirty="0" err="1">
                <a:solidFill>
                  <a:srgbClr val="FFFF00"/>
                </a:solidFill>
              </a:rPr>
              <a:t>Veilleux</a:t>
            </a:r>
            <a:r>
              <a:rPr lang="en-US" sz="2600" dirty="0">
                <a:solidFill>
                  <a:srgbClr val="FFFF00"/>
                </a:solidFill>
              </a:rPr>
              <a:t> (U. of </a:t>
            </a:r>
            <a:r>
              <a:rPr lang="en-US" sz="2600" dirty="0" err="1">
                <a:solidFill>
                  <a:srgbClr val="FFFF00"/>
                </a:solidFill>
              </a:rPr>
              <a:t>Maryalnd</a:t>
            </a:r>
            <a:r>
              <a:rPr lang="en-US" sz="2600" dirty="0">
                <a:solidFill>
                  <a:srgbClr val="FFFF00"/>
                </a:solidFill>
              </a:rPr>
              <a:t>)</a:t>
            </a:r>
          </a:p>
          <a:p>
            <a:pPr marL="0" indent="0" algn="ctr" eaLnBrk="1" fontAlgn="auto" hangingPunct="1">
              <a:spcBef>
                <a:spcPts val="772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600" dirty="0" smtClean="0">
                <a:solidFill>
                  <a:srgbClr val="FFFF00"/>
                </a:solidFill>
              </a:rPr>
              <a:t>D</a:t>
            </a:r>
            <a:r>
              <a:rPr lang="en-US" sz="2600" dirty="0">
                <a:solidFill>
                  <a:srgbClr val="FFFF00"/>
                </a:solidFill>
              </a:rPr>
              <a:t>. Sanders, D. </a:t>
            </a:r>
            <a:r>
              <a:rPr lang="en-US" sz="2600" dirty="0" err="1">
                <a:solidFill>
                  <a:srgbClr val="FFFF00"/>
                </a:solidFill>
              </a:rPr>
              <a:t>Rupke</a:t>
            </a:r>
            <a:r>
              <a:rPr lang="en-US" sz="2600" dirty="0">
                <a:solidFill>
                  <a:srgbClr val="FFFF00"/>
                </a:solidFill>
              </a:rPr>
              <a:t>, A. Stockton, R. Joseph, J. Barnes (</a:t>
            </a:r>
            <a:r>
              <a:rPr lang="en-US" sz="2600" dirty="0" err="1">
                <a:solidFill>
                  <a:srgbClr val="FFFF00"/>
                </a:solidFill>
              </a:rPr>
              <a:t>IfA</a:t>
            </a:r>
            <a:r>
              <a:rPr lang="en-US" sz="2600" dirty="0">
                <a:solidFill>
                  <a:srgbClr val="FFFF00"/>
                </a:solidFill>
              </a:rPr>
              <a:t>/U. of Hawaii) </a:t>
            </a:r>
          </a:p>
          <a:p>
            <a:pPr marL="0" indent="0" algn="ctr" eaLnBrk="1" fontAlgn="auto" hangingPunct="1">
              <a:spcBef>
                <a:spcPts val="772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600" dirty="0">
                <a:solidFill>
                  <a:srgbClr val="FFFF00"/>
                </a:solidFill>
              </a:rPr>
              <a:t>J. </a:t>
            </a:r>
            <a:r>
              <a:rPr lang="en-US" sz="2600" dirty="0" err="1">
                <a:solidFill>
                  <a:srgbClr val="FFFF00"/>
                </a:solidFill>
              </a:rPr>
              <a:t>Mazzarella</a:t>
            </a:r>
            <a:r>
              <a:rPr lang="en-US" sz="2600" dirty="0">
                <a:solidFill>
                  <a:srgbClr val="FFFF00"/>
                </a:solidFill>
              </a:rPr>
              <a:t>, S. Lord (Caltech/IPAC)</a:t>
            </a:r>
          </a:p>
          <a:p>
            <a:pPr marL="0" indent="0" algn="ctr" eaLnBrk="1" fontAlgn="auto" hangingPunct="1">
              <a:spcBef>
                <a:spcPts val="772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600" dirty="0">
                <a:solidFill>
                  <a:srgbClr val="FFFF00"/>
                </a:solidFill>
              </a:rPr>
              <a:t>R. </a:t>
            </a:r>
            <a:r>
              <a:rPr lang="en-US" sz="2600" dirty="0" err="1">
                <a:solidFill>
                  <a:srgbClr val="FFFF00"/>
                </a:solidFill>
              </a:rPr>
              <a:t>Genzel</a:t>
            </a:r>
            <a:r>
              <a:rPr lang="en-US" sz="2600" dirty="0">
                <a:solidFill>
                  <a:srgbClr val="FFFF00"/>
                </a:solidFill>
              </a:rPr>
              <a:t>, E. Sturm, D. Lutz, A. </a:t>
            </a:r>
            <a:r>
              <a:rPr lang="en-US" sz="2600" dirty="0" err="1">
                <a:solidFill>
                  <a:srgbClr val="FFFF00"/>
                </a:solidFill>
              </a:rPr>
              <a:t>Contursi</a:t>
            </a:r>
            <a:r>
              <a:rPr lang="en-US" sz="2600" dirty="0">
                <a:solidFill>
                  <a:srgbClr val="FFFF00"/>
                </a:solidFill>
              </a:rPr>
              <a:t>, M. Schweitzer, L. </a:t>
            </a:r>
            <a:r>
              <a:rPr lang="en-US" sz="2600" dirty="0" err="1">
                <a:solidFill>
                  <a:srgbClr val="FFFF00"/>
                </a:solidFill>
              </a:rPr>
              <a:t>Tacconi</a:t>
            </a:r>
            <a:r>
              <a:rPr lang="en-US" sz="2600" dirty="0">
                <a:solidFill>
                  <a:srgbClr val="FFFF00"/>
                </a:solidFill>
              </a:rPr>
              <a:t> (MPE)</a:t>
            </a:r>
          </a:p>
          <a:p>
            <a:pPr marL="0" indent="0" algn="ctr" eaLnBrk="1" fontAlgn="auto" hangingPunct="1">
              <a:spcBef>
                <a:spcPts val="772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600" dirty="0">
                <a:solidFill>
                  <a:srgbClr val="FFFF00"/>
                </a:solidFill>
              </a:rPr>
              <a:t>H. </a:t>
            </a:r>
            <a:r>
              <a:rPr lang="en-US" sz="2600" dirty="0" err="1">
                <a:solidFill>
                  <a:srgbClr val="FFFF00"/>
                </a:solidFill>
              </a:rPr>
              <a:t>Netzer</a:t>
            </a:r>
            <a:r>
              <a:rPr lang="en-US" sz="2600" dirty="0">
                <a:solidFill>
                  <a:srgbClr val="FFFF00"/>
                </a:solidFill>
              </a:rPr>
              <a:t>, A. Sternberg (Tel Aviv University)</a:t>
            </a:r>
          </a:p>
          <a:p>
            <a:pPr marL="0" indent="0" algn="ctr" eaLnBrk="1" fontAlgn="auto" hangingPunct="1">
              <a:spcBef>
                <a:spcPts val="772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600" dirty="0">
                <a:solidFill>
                  <a:srgbClr val="FFFF00"/>
                </a:solidFill>
              </a:rPr>
              <a:t>A. Baker (Rutgers University)</a:t>
            </a:r>
          </a:p>
          <a:p>
            <a:pPr marL="0" indent="0" algn="ctr" eaLnBrk="1" fontAlgn="auto" hangingPunct="1">
              <a:spcBef>
                <a:spcPts val="772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600" dirty="0">
                <a:solidFill>
                  <a:srgbClr val="FFFF00"/>
                </a:solidFill>
              </a:rPr>
              <a:t>C. </a:t>
            </a:r>
            <a:r>
              <a:rPr lang="en-US" sz="2600" dirty="0" err="1">
                <a:solidFill>
                  <a:srgbClr val="FFFF00"/>
                </a:solidFill>
              </a:rPr>
              <a:t>Mihos</a:t>
            </a:r>
            <a:r>
              <a:rPr lang="en-US" sz="2600" dirty="0">
                <a:solidFill>
                  <a:srgbClr val="FFFF00"/>
                </a:solidFill>
              </a:rPr>
              <a:t> (Case Western Reserve University)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44513" y="198438"/>
            <a:ext cx="9074150" cy="838200"/>
          </a:xfrm>
        </p:spPr>
        <p:txBody>
          <a:bodyPr/>
          <a:lstStyle/>
          <a:p>
            <a:r>
              <a:rPr lang="en-US" smtClean="0"/>
              <a:t>Bolometric corrections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3238" y="1341438"/>
            <a:ext cx="9074150" cy="5867400"/>
          </a:xfrm>
        </p:spPr>
        <p:txBody>
          <a:bodyPr/>
          <a:lstStyle/>
          <a:p>
            <a:r>
              <a:rPr lang="en-US" sz="2500" dirty="0" smtClean="0"/>
              <a:t>Calculated AGN and starburst fractions from 6 methods do not refer to the bolometric luminosity.</a:t>
            </a:r>
          </a:p>
          <a:p>
            <a:pPr>
              <a:buNone/>
            </a:pPr>
            <a:r>
              <a:rPr lang="en-US" sz="2500" dirty="0" smtClean="0"/>
              <a:t>Ex: </a:t>
            </a:r>
            <a:endParaRPr lang="en-US" sz="2500" dirty="0" smtClean="0"/>
          </a:p>
          <a:p>
            <a:pPr>
              <a:buNone/>
            </a:pPr>
            <a:r>
              <a:rPr lang="en-US" sz="2500" dirty="0" smtClean="0"/>
              <a:t>AGN </a:t>
            </a:r>
            <a:r>
              <a:rPr lang="en-US" sz="2500" dirty="0" smtClean="0"/>
              <a:t>percentage from [Ne V]/[Ne II] refers to </a:t>
            </a:r>
            <a:r>
              <a:rPr lang="en-US" sz="2500" dirty="0" smtClean="0"/>
              <a:t>AGN </a:t>
            </a:r>
            <a:r>
              <a:rPr lang="en-US" sz="2500" dirty="0" smtClean="0"/>
              <a:t>fractional contributions to </a:t>
            </a:r>
            <a:r>
              <a:rPr lang="en-US" sz="2500" dirty="0" smtClean="0"/>
              <a:t>the [Ne </a:t>
            </a:r>
            <a:r>
              <a:rPr lang="en-US" sz="2500" dirty="0" smtClean="0"/>
              <a:t>II] </a:t>
            </a:r>
            <a:r>
              <a:rPr lang="en-US" sz="2500" dirty="0" smtClean="0"/>
              <a:t>luminosity, and</a:t>
            </a:r>
            <a:endParaRPr lang="en-US" sz="2500" dirty="0" smtClean="0"/>
          </a:p>
          <a:p>
            <a:pPr>
              <a:buFont typeface="Wingdings 2" pitchFamily="18" charset="2"/>
              <a:buNone/>
            </a:pPr>
            <a:r>
              <a:rPr lang="en-US" sz="2500" dirty="0" smtClean="0"/>
              <a:t>Starburst </a:t>
            </a:r>
            <a:r>
              <a:rPr lang="en-US" sz="2500" dirty="0" smtClean="0"/>
              <a:t>percentage from EW (PAH 7.7um) refers to starburst fractional contribution to </a:t>
            </a:r>
            <a:r>
              <a:rPr lang="en-US" sz="2500" dirty="0" smtClean="0"/>
              <a:t>the continuum </a:t>
            </a:r>
            <a:r>
              <a:rPr lang="en-US" sz="2500" dirty="0" smtClean="0"/>
              <a:t>luminosity ~</a:t>
            </a:r>
            <a:r>
              <a:rPr lang="en-US" sz="2500" dirty="0" smtClean="0"/>
              <a:t>7.7um</a:t>
            </a:r>
            <a:r>
              <a:rPr lang="en-US" sz="2500" dirty="0" smtClean="0"/>
              <a:t>.</a:t>
            </a:r>
            <a:endParaRPr lang="en-US" sz="2500" dirty="0" smtClean="0"/>
          </a:p>
          <a:p>
            <a:pPr>
              <a:buFont typeface="Wingdings 2" pitchFamily="18" charset="2"/>
              <a:buNone/>
            </a:pPr>
            <a:endParaRPr lang="en-US" sz="2500" dirty="0" smtClean="0"/>
          </a:p>
          <a:p>
            <a:pPr>
              <a:buFont typeface="Wingdings 2" pitchFamily="18" charset="2"/>
              <a:buNone/>
            </a:pPr>
            <a:endParaRPr lang="en-US" sz="2500" dirty="0" smtClean="0"/>
          </a:p>
          <a:p>
            <a:pPr>
              <a:buFont typeface="Wingdings 2" pitchFamily="18" charset="2"/>
              <a:buNone/>
            </a:pPr>
            <a:endParaRPr lang="en-US" sz="2500" dirty="0" smtClean="0"/>
          </a:p>
        </p:txBody>
      </p:sp>
      <p:pic>
        <p:nvPicPr>
          <p:cNvPr id="13316" name="Picture 3" descr="bc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5113" y="4618038"/>
            <a:ext cx="67437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12" y="198437"/>
            <a:ext cx="9677400" cy="609600"/>
          </a:xfrm>
        </p:spPr>
        <p:txBody>
          <a:bodyPr/>
          <a:lstStyle/>
          <a:p>
            <a:r>
              <a:rPr lang="en-US" sz="3800" dirty="0" smtClean="0"/>
              <a:t>Comparison of AGN fractional contributions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2837"/>
            <a:ext cx="4125912" cy="5859463"/>
          </a:xfrm>
        </p:spPr>
        <p:txBody>
          <a:bodyPr/>
          <a:lstStyle/>
          <a:p>
            <a:r>
              <a:rPr lang="en-US" sz="3200" dirty="0" smtClean="0"/>
              <a:t>6 independent methods give consistent results within +/- 15%.</a:t>
            </a:r>
          </a:p>
          <a:p>
            <a:endParaRPr lang="en-US" dirty="0"/>
          </a:p>
        </p:txBody>
      </p:sp>
      <p:pic>
        <p:nvPicPr>
          <p:cNvPr id="4" name="Picture 3" descr="apjs303194f35_h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112" y="1189037"/>
            <a:ext cx="6030913" cy="619867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8312" y="198437"/>
            <a:ext cx="9074150" cy="1219200"/>
          </a:xfrm>
        </p:spPr>
        <p:txBody>
          <a:bodyPr/>
          <a:lstStyle/>
          <a:p>
            <a:r>
              <a:rPr lang="en-US" sz="4000" dirty="0" smtClean="0"/>
              <a:t>Distribution of starburst contributions to the bolometric luminosity.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03238" y="1189037"/>
            <a:ext cx="9074150" cy="5783263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   </a:t>
            </a:r>
          </a:p>
          <a:p>
            <a:pPr>
              <a:buNone/>
            </a:pPr>
            <a:r>
              <a:rPr lang="en-US" sz="2400" dirty="0" smtClean="0"/>
              <a:t>    </a:t>
            </a:r>
            <a:r>
              <a:rPr lang="en-US" sz="2400" dirty="0" smtClean="0"/>
              <a:t>Averaged results of 6 methods: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ULIRGs</a:t>
            </a:r>
            <a:r>
              <a:rPr lang="en-US" sz="2400" dirty="0" smtClean="0"/>
              <a:t>: 61.2+/-21.1%</a:t>
            </a:r>
          </a:p>
          <a:p>
            <a:pPr>
              <a:buNone/>
            </a:pPr>
            <a:r>
              <a:rPr lang="en-US" sz="2400" dirty="0" smtClean="0"/>
              <a:t>    PG QSOs: 5.6+/-6.5%</a:t>
            </a:r>
          </a:p>
        </p:txBody>
      </p:sp>
      <p:pic>
        <p:nvPicPr>
          <p:cNvPr id="5" name="Picture 4" descr="st.jpg"/>
          <p:cNvPicPr>
            <a:picLocks noChangeAspect="1"/>
          </p:cNvPicPr>
          <p:nvPr/>
        </p:nvPicPr>
        <p:blipFill>
          <a:blip r:embed="rId2"/>
          <a:srcRect l="22585" t="28858" r="21330" b="21330"/>
          <a:stretch>
            <a:fillRect/>
          </a:stretch>
        </p:blipFill>
        <p:spPr>
          <a:xfrm>
            <a:off x="4887912" y="2408237"/>
            <a:ext cx="4945118" cy="439226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12" y="274638"/>
            <a:ext cx="9917112" cy="1066799"/>
          </a:xfrm>
        </p:spPr>
        <p:txBody>
          <a:bodyPr/>
          <a:lstStyle/>
          <a:p>
            <a:r>
              <a:rPr lang="en-US" sz="3800" dirty="0" smtClean="0"/>
              <a:t>AGN fractional contributions to the bolometric luminosities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512" y="2133600"/>
            <a:ext cx="9413876" cy="4838700"/>
          </a:xfrm>
        </p:spPr>
        <p:txBody>
          <a:bodyPr/>
          <a:lstStyle/>
          <a:p>
            <a:r>
              <a:rPr lang="en-US" dirty="0" smtClean="0"/>
              <a:t>ULIRGs: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sz="2400" dirty="0" smtClean="0"/>
              <a:t>H II: 27+/-15%</a:t>
            </a:r>
          </a:p>
          <a:p>
            <a:pPr>
              <a:buNone/>
            </a:pPr>
            <a:r>
              <a:rPr lang="en-US" sz="2400" dirty="0" smtClean="0"/>
              <a:t>   LINER: 31+/-15%</a:t>
            </a:r>
          </a:p>
          <a:p>
            <a:pPr>
              <a:buNone/>
            </a:pPr>
            <a:r>
              <a:rPr lang="en-US" sz="2400" dirty="0" smtClean="0"/>
              <a:t>   </a:t>
            </a:r>
            <a:r>
              <a:rPr lang="en-US" sz="2400" dirty="0" err="1" smtClean="0"/>
              <a:t>Sey</a:t>
            </a:r>
            <a:r>
              <a:rPr lang="en-US" sz="2400" dirty="0" smtClean="0"/>
              <a:t> 2: 53+/-16% </a:t>
            </a:r>
          </a:p>
          <a:p>
            <a:pPr>
              <a:buNone/>
            </a:pPr>
            <a:r>
              <a:rPr lang="en-US" sz="2400" dirty="0" smtClean="0"/>
              <a:t>   </a:t>
            </a:r>
            <a:r>
              <a:rPr lang="en-US" sz="2400" dirty="0" err="1" smtClean="0"/>
              <a:t>Sey</a:t>
            </a:r>
            <a:r>
              <a:rPr lang="en-US" sz="2400" dirty="0" smtClean="0"/>
              <a:t> 1: 73+/-14%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dirty="0" smtClean="0"/>
              <a:t>PG QSOs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sz="2400" dirty="0" smtClean="0"/>
              <a:t>FIR-bright (L</a:t>
            </a:r>
            <a:r>
              <a:rPr lang="en-US" sz="2400" baseline="-25000" dirty="0" smtClean="0"/>
              <a:t>60um</a:t>
            </a:r>
            <a:r>
              <a:rPr lang="en-US" sz="2400" dirty="0" smtClean="0"/>
              <a:t>/L</a:t>
            </a:r>
            <a:r>
              <a:rPr lang="en-US" sz="2400" baseline="-25000" dirty="0" smtClean="0"/>
              <a:t>15um</a:t>
            </a:r>
            <a:r>
              <a:rPr lang="en-US" sz="2400" dirty="0" smtClean="0"/>
              <a:t>&gt;1): 83+/-6% </a:t>
            </a:r>
          </a:p>
          <a:p>
            <a:pPr>
              <a:buNone/>
            </a:pPr>
            <a:r>
              <a:rPr lang="en-US" sz="2400" dirty="0" smtClean="0"/>
              <a:t>  FIR-faint (L</a:t>
            </a:r>
            <a:r>
              <a:rPr lang="en-US" sz="2400" baseline="-25000" dirty="0" smtClean="0"/>
              <a:t>60um</a:t>
            </a:r>
            <a:r>
              <a:rPr lang="en-US" sz="2400" dirty="0" smtClean="0"/>
              <a:t>/L</a:t>
            </a:r>
            <a:r>
              <a:rPr lang="en-US" sz="2400" baseline="-25000" dirty="0" smtClean="0"/>
              <a:t>15um</a:t>
            </a:r>
            <a:r>
              <a:rPr lang="en-US" sz="2400" dirty="0" smtClean="0"/>
              <a:t>&lt;1): 90+/-6% </a:t>
            </a:r>
          </a:p>
          <a:p>
            <a:pPr>
              <a:buNone/>
            </a:pPr>
            <a:r>
              <a:rPr lang="en-US" sz="2400" dirty="0" smtClean="0"/>
              <a:t>  FIR-undetected: 94+/-5% </a:t>
            </a:r>
            <a:endParaRPr lang="en-US" sz="2400" dirty="0"/>
          </a:p>
        </p:txBody>
      </p:sp>
      <p:pic>
        <p:nvPicPr>
          <p:cNvPr id="4" name="Picture 3" descr="ag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007" y="1722437"/>
            <a:ext cx="4659618" cy="448433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350837"/>
            <a:ext cx="9074150" cy="869949"/>
          </a:xfrm>
        </p:spPr>
        <p:txBody>
          <a:bodyPr/>
          <a:lstStyle/>
          <a:p>
            <a:r>
              <a:rPr lang="en-US" sz="4000" dirty="0" smtClean="0"/>
              <a:t>Residual fractions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HII and LINER ULIRGs – more disturbed</a:t>
            </a:r>
          </a:p>
          <a:p>
            <a:r>
              <a:rPr lang="en-US" dirty="0" err="1" smtClean="0"/>
              <a:t>Sey</a:t>
            </a:r>
            <a:r>
              <a:rPr lang="en-US" dirty="0" smtClean="0"/>
              <a:t> 2, </a:t>
            </a:r>
            <a:r>
              <a:rPr lang="en-US" dirty="0" err="1" smtClean="0"/>
              <a:t>Sey</a:t>
            </a:r>
            <a:r>
              <a:rPr lang="en-US" dirty="0" smtClean="0"/>
              <a:t> 1, PG QSOs – less disturbed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res.gif"/>
          <p:cNvPicPr>
            <a:picLocks noChangeAspect="1"/>
          </p:cNvPicPr>
          <p:nvPr/>
        </p:nvPicPr>
        <p:blipFill>
          <a:blip r:embed="rId2"/>
          <a:srcRect l="18824" t="25455" r="23529" b="32727"/>
          <a:stretch>
            <a:fillRect/>
          </a:stretch>
        </p:blipFill>
        <p:spPr>
          <a:xfrm>
            <a:off x="5421312" y="3223087"/>
            <a:ext cx="4427275" cy="415594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12" y="274638"/>
            <a:ext cx="9677400" cy="838200"/>
          </a:xfrm>
        </p:spPr>
        <p:txBody>
          <a:bodyPr/>
          <a:lstStyle/>
          <a:p>
            <a:r>
              <a:rPr lang="en-US" sz="3700" dirty="0" smtClean="0"/>
              <a:t>Fundamental-plane relation &amp; </a:t>
            </a:r>
            <a:r>
              <a:rPr lang="en-US" sz="3700" dirty="0" err="1" smtClean="0"/>
              <a:t>blackhole</a:t>
            </a:r>
            <a:r>
              <a:rPr lang="en-US" sz="3700" dirty="0" smtClean="0"/>
              <a:t> mass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12" y="1570037"/>
            <a:ext cx="5867400" cy="5478463"/>
          </a:xfrm>
        </p:spPr>
        <p:txBody>
          <a:bodyPr/>
          <a:lstStyle/>
          <a:p>
            <a:r>
              <a:rPr lang="en-US" sz="2400" dirty="0" smtClean="0"/>
              <a:t>ULIRGs and PG QSOs are indistinguishable.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Blackhole</a:t>
            </a:r>
            <a:r>
              <a:rPr lang="en-US" sz="2400" dirty="0" smtClean="0"/>
              <a:t> mass (Marconi &amp; Hunt 2003)</a:t>
            </a:r>
          </a:p>
          <a:p>
            <a:pPr>
              <a:buNone/>
            </a:pPr>
            <a:r>
              <a:rPr lang="en-US" sz="2400" dirty="0" smtClean="0"/>
              <a:t>    log(M_BH/10</a:t>
            </a:r>
            <a:r>
              <a:rPr lang="en-US" sz="2400" baseline="30000" dirty="0" smtClean="0"/>
              <a:t>7</a:t>
            </a:r>
            <a:r>
              <a:rPr lang="en-US" sz="2400" dirty="0" smtClean="0"/>
              <a:t>M</a:t>
            </a:r>
            <a:r>
              <a:rPr lang="en-US" sz="2400" baseline="-25000" dirty="0" smtClean="0">
                <a:latin typeface="Cambria Math"/>
                <a:ea typeface="Cambria Math"/>
              </a:rPr>
              <a:t>⊙</a:t>
            </a:r>
            <a:r>
              <a:rPr lang="en-US" sz="2400" dirty="0" smtClean="0"/>
              <a:t>):</a:t>
            </a:r>
          </a:p>
          <a:p>
            <a:pPr>
              <a:buNone/>
            </a:pPr>
            <a:r>
              <a:rPr lang="en-US" sz="2400" dirty="0" smtClean="0"/>
              <a:t>         ULIRGs=42.9+/-96.8</a:t>
            </a:r>
          </a:p>
          <a:p>
            <a:pPr>
              <a:buNone/>
            </a:pPr>
            <a:r>
              <a:rPr lang="en-US" sz="2400" dirty="0" smtClean="0"/>
              <a:t>         PG QSOs=43.8+/-48.6</a:t>
            </a:r>
            <a:endParaRPr lang="en-US" sz="2400" dirty="0"/>
          </a:p>
        </p:txBody>
      </p:sp>
      <p:pic>
        <p:nvPicPr>
          <p:cNvPr id="4" name="Picture 3" descr="apj311438f8_l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312" y="1417637"/>
            <a:ext cx="3657600" cy="58826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274637"/>
            <a:ext cx="9074150" cy="685801"/>
          </a:xfrm>
        </p:spPr>
        <p:txBody>
          <a:bodyPr/>
          <a:lstStyle/>
          <a:p>
            <a:pPr algn="ctr"/>
            <a:r>
              <a:rPr lang="en-US" sz="4000" dirty="0" smtClean="0"/>
              <a:t>Summary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341437"/>
            <a:ext cx="9074150" cy="5630863"/>
          </a:xfrm>
        </p:spPr>
        <p:txBody>
          <a:bodyPr/>
          <a:lstStyle/>
          <a:p>
            <a:pPr>
              <a:buNone/>
            </a:pPr>
            <a:r>
              <a:rPr lang="en-US" sz="2500" dirty="0" smtClean="0"/>
              <a:t>1. 6 independent MIR diagnostic methods give consistent results within </a:t>
            </a:r>
            <a:r>
              <a:rPr lang="en-US" sz="2500" dirty="0" smtClean="0"/>
              <a:t>+/-15</a:t>
            </a:r>
            <a:r>
              <a:rPr lang="en-US" sz="2500" dirty="0" smtClean="0"/>
              <a:t>%.</a:t>
            </a:r>
          </a:p>
          <a:p>
            <a:pPr>
              <a:buNone/>
            </a:pPr>
            <a:r>
              <a:rPr lang="en-US" sz="2500" dirty="0" smtClean="0"/>
              <a:t>2. AGN contributions in ULIRGs: ~30% (HII, L), 55% (Sey2), 75% (Sey2) .</a:t>
            </a:r>
          </a:p>
          <a:p>
            <a:pPr>
              <a:buNone/>
            </a:pPr>
            <a:r>
              <a:rPr lang="en-US" sz="2500" dirty="0" smtClean="0"/>
              <a:t>3. AGN contributions in PG QSOs: ~85% (FIR-bright), 90% (FIR-faint), 95% (FIR-undetected).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dirty="0" smtClean="0"/>
              <a:t>4. Spectroscopic and morphological studies of the ULIRGs and PG QSOs suggest evolutionary connection (ULIRGs to QSOs).</a:t>
            </a:r>
          </a:p>
          <a:p>
            <a:pPr>
              <a:buNone/>
            </a:pPr>
            <a:endParaRPr lang="en-US" sz="2500" dirty="0" smtClean="0"/>
          </a:p>
          <a:p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239713" y="503238"/>
            <a:ext cx="9528175" cy="1798637"/>
          </a:xfrm>
        </p:spPr>
        <p:txBody>
          <a:bodyPr tIns="38808"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3600" dirty="0">
                <a:solidFill>
                  <a:schemeClr val="tx2">
                    <a:satMod val="200000"/>
                  </a:schemeClr>
                </a:solidFill>
              </a:rPr>
              <a:t>QUEST Goal: evolutionary connection between the ULIRGs and </a:t>
            </a:r>
            <a:r>
              <a:rPr lang="en-US" sz="3600" dirty="0" smtClean="0">
                <a:solidFill>
                  <a:schemeClr val="tx2">
                    <a:satMod val="200000"/>
                  </a:schemeClr>
                </a:solidFill>
              </a:rPr>
              <a:t>QSOs (ULIRGs -&gt; QSOs, Sanders et al 1988). </a:t>
            </a:r>
            <a:endParaRPr lang="en-US" sz="36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92113" y="2865438"/>
            <a:ext cx="9070975" cy="3970338"/>
          </a:xfrm>
          <a:noFill/>
        </p:spPr>
        <p:txBody>
          <a:bodyPr lIns="0" tIns="28224" rIns="0" bIns="0" anchor="ctr"/>
          <a:lstStyle/>
          <a:p>
            <a:pPr marL="0" indent="0" eaLnBrk="1" hangingPunct="1">
              <a:buFont typeface="Wingdings 2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600" dirty="0" smtClean="0"/>
              <a:t>This talk:</a:t>
            </a:r>
          </a:p>
          <a:p>
            <a:pPr marL="0" indent="0" eaLnBrk="1" hangingPunct="1">
              <a:buFont typeface="Wingdings 2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600" dirty="0" smtClean="0"/>
              <a:t>6 Mid-IR diagnostic methods to quantify contribution of </a:t>
            </a:r>
            <a:r>
              <a:rPr lang="en-US" sz="3600" dirty="0" smtClean="0"/>
              <a:t>star </a:t>
            </a:r>
            <a:r>
              <a:rPr lang="en-US" sz="3600" dirty="0" smtClean="0"/>
              <a:t>formation and </a:t>
            </a:r>
            <a:r>
              <a:rPr lang="en-US" sz="3600" dirty="0" smtClean="0"/>
              <a:t>AGN activities </a:t>
            </a:r>
            <a:r>
              <a:rPr lang="en-US" sz="3600" dirty="0" smtClean="0"/>
              <a:t>to the bolometric luminosity </a:t>
            </a:r>
            <a:r>
              <a:rPr lang="en-US" sz="3600" dirty="0" smtClean="0"/>
              <a:t>of</a:t>
            </a:r>
            <a:r>
              <a:rPr lang="en-US" sz="3600" dirty="0" smtClean="0"/>
              <a:t> the ULIRGs and PG QSOs.</a:t>
            </a:r>
            <a:endParaRPr lang="en-US" sz="36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8808"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4800" dirty="0">
                <a:solidFill>
                  <a:schemeClr val="tx2">
                    <a:satMod val="200000"/>
                  </a:schemeClr>
                </a:solidFill>
              </a:rPr>
              <a:t>6 Mid-IR diagnostic methods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96913" y="1798638"/>
            <a:ext cx="8842375" cy="4989512"/>
          </a:xfrm>
          <a:noFill/>
        </p:spPr>
        <p:txBody>
          <a:bodyPr lIns="0" tIns="28224" rIns="0" bIns="0" anchor="ctr"/>
          <a:lstStyle/>
          <a:p>
            <a:pPr marL="0" indent="0" eaLnBrk="1" hangingPunct="1">
              <a:buFont typeface="Wingdings 2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1. EW (PAH 7.7</a:t>
            </a:r>
            <a:r>
              <a:rPr lang="en-US" dirty="0" smtClean="0">
                <a:cs typeface="Arial" charset="0"/>
              </a:rPr>
              <a:t>µ</a:t>
            </a:r>
            <a:r>
              <a:rPr lang="en-US" dirty="0" smtClean="0"/>
              <a:t>m)</a:t>
            </a:r>
          </a:p>
          <a:p>
            <a:pPr marL="0" indent="0" eaLnBrk="1" hangingPunct="1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2. [Ne V] / [Ne II] </a:t>
            </a:r>
          </a:p>
          <a:p>
            <a:pPr marL="0" indent="0" eaLnBrk="1" hangingPunct="1">
              <a:buFont typeface="Wingdings 2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3. [O IV] / [Ne II]</a:t>
            </a:r>
          </a:p>
          <a:p>
            <a:pPr marL="0" indent="0" eaLnBrk="1" hangingPunct="1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4. f</a:t>
            </a:r>
            <a:r>
              <a:rPr lang="en-US" baseline="-33000" dirty="0" smtClean="0"/>
              <a:t>30</a:t>
            </a:r>
            <a:r>
              <a:rPr lang="en-US" dirty="0" smtClean="0"/>
              <a:t>/f</a:t>
            </a:r>
            <a:r>
              <a:rPr lang="en-US" baseline="-33000" dirty="0" smtClean="0"/>
              <a:t>15</a:t>
            </a:r>
            <a:r>
              <a:rPr lang="en-US" dirty="0" smtClean="0"/>
              <a:t> ratio</a:t>
            </a:r>
          </a:p>
          <a:p>
            <a:pPr marL="0" indent="0" eaLnBrk="1" hangingPunct="1">
              <a:buFont typeface="Wingdings 2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5. Modified Laurent et al. method</a:t>
            </a:r>
          </a:p>
          <a:p>
            <a:pPr marL="0" indent="0" eaLnBrk="1" hangingPunct="1">
              <a:buFont typeface="Wingdings 2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6. L(MIR)/L(FIR)</a:t>
            </a:r>
          </a:p>
          <a:p>
            <a:pPr marL="0" indent="0" eaLnBrk="1" hangingPunct="1">
              <a:buFont typeface="Wingdings 2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 </a:t>
            </a:r>
          </a:p>
          <a:p>
            <a:pPr marL="0" indent="0" eaLnBrk="1" hangingPunct="1">
              <a:buFont typeface="Wingdings 2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Sample: SPITZER IRS spectra of </a:t>
            </a:r>
          </a:p>
          <a:p>
            <a:pPr marL="0" indent="0" eaLnBrk="1" hangingPunct="1">
              <a:buFont typeface="Wingdings 2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               74 ULIRGs and 34 PG QSOs.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7975"/>
            <a:ext cx="9070975" cy="1250950"/>
          </a:xfrm>
        </p:spPr>
        <p:txBody>
          <a:bodyPr tIns="38808">
            <a:no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4000" dirty="0" smtClean="0">
                <a:solidFill>
                  <a:schemeClr val="tx2">
                    <a:satMod val="200000"/>
                  </a:schemeClr>
                </a:solidFill>
              </a:rPr>
              <a:t>#1</a:t>
            </a:r>
            <a:r>
              <a:rPr lang="en-US" sz="4000" dirty="0">
                <a:solidFill>
                  <a:schemeClr val="tx2">
                    <a:satMod val="200000"/>
                  </a:schemeClr>
                </a:solidFill>
              </a:rPr>
              <a:t>. EW (PAH 7.7 </a:t>
            </a:r>
            <a:r>
              <a:rPr lang="en-US" sz="4000" dirty="0" smtClean="0">
                <a:solidFill>
                  <a:schemeClr val="tx2">
                    <a:satMod val="200000"/>
                  </a:schemeClr>
                </a:solidFill>
              </a:rPr>
              <a:t>um) </a:t>
            </a:r>
            <a:br>
              <a:rPr lang="en-US" sz="40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sz="4000" dirty="0" smtClean="0">
                <a:solidFill>
                  <a:schemeClr val="tx2">
                    <a:satMod val="200000"/>
                  </a:schemeClr>
                </a:solidFill>
              </a:rPr>
              <a:t>    (</a:t>
            </a:r>
            <a:r>
              <a:rPr lang="en-US" sz="4000" dirty="0" err="1" smtClean="0">
                <a:solidFill>
                  <a:schemeClr val="tx2">
                    <a:satMod val="200000"/>
                  </a:schemeClr>
                </a:solidFill>
              </a:rPr>
              <a:t>Genzel</a:t>
            </a:r>
            <a:r>
              <a:rPr lang="en-US" sz="4000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sz="4000" dirty="0">
                <a:solidFill>
                  <a:schemeClr val="tx2">
                    <a:satMod val="200000"/>
                  </a:schemeClr>
                </a:solidFill>
              </a:rPr>
              <a:t>et al. 1998, Lutz et al. </a:t>
            </a:r>
            <a:r>
              <a:rPr lang="en-US" sz="4000" dirty="0" smtClean="0">
                <a:solidFill>
                  <a:schemeClr val="tx2">
                    <a:satMod val="200000"/>
                  </a:schemeClr>
                </a:solidFill>
              </a:rPr>
              <a:t>1999)</a:t>
            </a:r>
            <a:endParaRPr lang="en-US" sz="40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15913" y="6607175"/>
            <a:ext cx="8305800" cy="952500"/>
          </a:xfrm>
          <a:noFill/>
        </p:spPr>
        <p:txBody>
          <a:bodyPr lIns="0" tIns="28224" rIns="0" bIns="0" anchor="ctr"/>
          <a:lstStyle/>
          <a:p>
            <a:pPr marL="1008063" lvl="3" indent="0" algn="ctr" eaLnBrk="1" hangingPunct="1">
              <a:buFont typeface="Wingdings 2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smtClean="0"/>
              <a:t>Sample spectral decomposition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4738" y="1951038"/>
            <a:ext cx="5222875" cy="4637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8808"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4000" dirty="0" smtClean="0">
                <a:solidFill>
                  <a:schemeClr val="tx2">
                    <a:satMod val="200000"/>
                  </a:schemeClr>
                </a:solidFill>
              </a:rPr>
              <a:t>Distribution of EW </a:t>
            </a:r>
            <a:r>
              <a:rPr lang="en-US" sz="4000" dirty="0">
                <a:solidFill>
                  <a:schemeClr val="tx2">
                    <a:satMod val="200000"/>
                  </a:schemeClr>
                </a:solidFill>
              </a:rPr>
              <a:t>(PAH 7.7</a:t>
            </a:r>
            <a:r>
              <a:rPr lang="en-US" sz="4000" dirty="0">
                <a:solidFill>
                  <a:schemeClr val="tx2">
                    <a:satMod val="200000"/>
                  </a:schemeClr>
                </a:solidFill>
                <a:cs typeface="Arial" charset="0"/>
              </a:rPr>
              <a:t>µ</a:t>
            </a:r>
            <a:r>
              <a:rPr lang="en-US" sz="4000" dirty="0">
                <a:solidFill>
                  <a:schemeClr val="tx2">
                    <a:satMod val="200000"/>
                  </a:schemeClr>
                </a:solidFill>
              </a:rPr>
              <a:t>m) 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313" y="1798638"/>
            <a:ext cx="9220200" cy="4800600"/>
          </a:xfrm>
        </p:spPr>
        <p:txBody>
          <a:bodyPr lIns="0" tIns="28224" rIns="0" bIns="0" anchor="ctr"/>
          <a:lstStyle/>
          <a:p>
            <a:pPr marL="0" indent="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Pure star-burst zero point: </a:t>
            </a:r>
          </a:p>
          <a:p>
            <a:pPr marL="0" indent="0" eaLnBrk="1" hangingPunct="1">
              <a:buFont typeface="Wingdings 2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  average value of the most starburst-like ULIRGs in our sample</a:t>
            </a:r>
          </a:p>
          <a:p>
            <a:pPr marL="0" indent="0" eaLnBrk="1" hangingPunct="1">
              <a:buFont typeface="Wingdings 2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FFFF00"/>
                </a:solidFill>
              </a:rPr>
              <a:t>EW (PAH 7.7um)] = 5.5</a:t>
            </a:r>
          </a:p>
          <a:p>
            <a:pPr marL="0" indent="0" eaLnBrk="1" hangingPunct="1">
              <a:buFont typeface="Wingdings 2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 smtClean="0"/>
          </a:p>
          <a:p>
            <a:pPr marL="0" indent="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Pure AGN zero point:</a:t>
            </a:r>
          </a:p>
          <a:p>
            <a:pPr marL="0" indent="0" eaLnBrk="1" hangingPunct="1">
              <a:buFont typeface="Wingdings 2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FFFF00"/>
                </a:solidFill>
              </a:rPr>
              <a:t>  EW (PAH 7.7um) = 0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/>
          <a:srcRect l="23529" t="35152" r="31374" b="33939"/>
          <a:stretch>
            <a:fillRect/>
          </a:stretch>
        </p:blipFill>
        <p:spPr bwMode="auto">
          <a:xfrm>
            <a:off x="5497513" y="3856038"/>
            <a:ext cx="4197350" cy="3417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690563"/>
          </a:xfrm>
        </p:spPr>
        <p:txBody>
          <a:bodyPr tIns="38808"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4000" dirty="0" smtClean="0">
                <a:solidFill>
                  <a:schemeClr val="tx2">
                    <a:satMod val="200000"/>
                  </a:schemeClr>
                </a:solidFill>
              </a:rPr>
              <a:t>#2 &amp; #3. [Ne V</a:t>
            </a:r>
            <a:r>
              <a:rPr lang="en-US" sz="4000" dirty="0">
                <a:solidFill>
                  <a:schemeClr val="tx2">
                    <a:satMod val="200000"/>
                  </a:schemeClr>
                </a:solidFill>
              </a:rPr>
              <a:t>] / [Ne II] &amp; </a:t>
            </a:r>
            <a:r>
              <a:rPr lang="en-US" sz="4000" dirty="0" smtClean="0">
                <a:solidFill>
                  <a:schemeClr val="tx2">
                    <a:satMod val="200000"/>
                  </a:schemeClr>
                </a:solidFill>
              </a:rPr>
              <a:t>[O IV</a:t>
            </a:r>
            <a:r>
              <a:rPr lang="en-US" sz="4000" dirty="0">
                <a:solidFill>
                  <a:schemeClr val="tx2">
                    <a:satMod val="200000"/>
                  </a:schemeClr>
                </a:solidFill>
              </a:rPr>
              <a:t>] / [Ne II]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63513" y="1646238"/>
            <a:ext cx="5410200" cy="580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" dirty="0"/>
              <a:t>[Ne V] 14.3um (</a:t>
            </a:r>
            <a:r>
              <a:rPr lang="en-US" sz="2500" dirty="0">
                <a:sym typeface="Symbol" pitchFamily="18" charset="2"/>
              </a:rPr>
              <a:t>  97 </a:t>
            </a:r>
            <a:r>
              <a:rPr lang="en-US" sz="2500" dirty="0" err="1">
                <a:sym typeface="Symbol" pitchFamily="18" charset="2"/>
              </a:rPr>
              <a:t>eV</a:t>
            </a:r>
            <a:r>
              <a:rPr lang="en-US" sz="2500" dirty="0">
                <a:sym typeface="Symbol" pitchFamily="18" charset="2"/>
              </a:rPr>
              <a:t>) </a:t>
            </a:r>
          </a:p>
          <a:p>
            <a:r>
              <a:rPr lang="en-US" sz="2500" dirty="0">
                <a:sym typeface="Symbol" pitchFamily="18" charset="2"/>
              </a:rPr>
              <a:t> Good indicator of AGN activity.</a:t>
            </a:r>
          </a:p>
          <a:p>
            <a:endParaRPr lang="en-US" sz="2500" dirty="0">
              <a:sym typeface="Symbol" pitchFamily="18" charset="2"/>
            </a:endParaRPr>
          </a:p>
          <a:p>
            <a:r>
              <a:rPr lang="en-US" sz="2500" dirty="0"/>
              <a:t>[O IV] 25.9um (</a:t>
            </a:r>
            <a:r>
              <a:rPr lang="en-US" sz="2500" dirty="0">
                <a:sym typeface="Symbol" pitchFamily="18" charset="2"/>
              </a:rPr>
              <a:t>  55 </a:t>
            </a:r>
            <a:r>
              <a:rPr lang="en-US" sz="2500" dirty="0" err="1">
                <a:sym typeface="Symbol" pitchFamily="18" charset="2"/>
              </a:rPr>
              <a:t>eV</a:t>
            </a:r>
            <a:r>
              <a:rPr lang="en-US" sz="2500" dirty="0">
                <a:sym typeface="Symbol" pitchFamily="18" charset="2"/>
              </a:rPr>
              <a:t>)</a:t>
            </a:r>
          </a:p>
          <a:p>
            <a:r>
              <a:rPr lang="en-US" sz="2500" dirty="0"/>
              <a:t>(Lutz et al. 1998; Smith et al. 2004; Abel &amp; </a:t>
            </a:r>
            <a:r>
              <a:rPr lang="en-US" sz="2500" dirty="0" err="1"/>
              <a:t>Satyapal</a:t>
            </a:r>
            <a:r>
              <a:rPr lang="en-US" sz="2500" dirty="0"/>
              <a:t> 2008)</a:t>
            </a:r>
            <a:endParaRPr lang="en-US" sz="2500" dirty="0">
              <a:sym typeface="Symbol" pitchFamily="18" charset="2"/>
            </a:endParaRPr>
          </a:p>
          <a:p>
            <a:endParaRPr lang="en-US" sz="2500" dirty="0">
              <a:sym typeface="Symbol" pitchFamily="18" charset="2"/>
            </a:endParaRPr>
          </a:p>
          <a:p>
            <a:pPr hangingPunct="1"/>
            <a:r>
              <a:rPr lang="en-US" sz="2500" dirty="0" smtClean="0"/>
              <a:t>Pure </a:t>
            </a:r>
            <a:r>
              <a:rPr lang="en-US" sz="2500" dirty="0"/>
              <a:t>AGN zero point:</a:t>
            </a:r>
          </a:p>
          <a:p>
            <a:pPr hangingPunct="1">
              <a:buFont typeface="Wingdings 2" pitchFamily="18" charset="2"/>
              <a:buNone/>
            </a:pPr>
            <a:r>
              <a:rPr lang="en-US" sz="2500" dirty="0"/>
              <a:t>  average value of the </a:t>
            </a:r>
          </a:p>
          <a:p>
            <a:pPr hangingPunct="1">
              <a:buFont typeface="Wingdings 2" pitchFamily="18" charset="2"/>
              <a:buNone/>
            </a:pPr>
            <a:r>
              <a:rPr lang="en-US" sz="2500" dirty="0"/>
              <a:t>  FIR-undetected (</a:t>
            </a:r>
            <a:r>
              <a:rPr lang="en-US" sz="2500" dirty="0" err="1"/>
              <a:t>unobscured</a:t>
            </a:r>
            <a:r>
              <a:rPr lang="en-US" sz="2500" dirty="0"/>
              <a:t>) </a:t>
            </a:r>
          </a:p>
          <a:p>
            <a:pPr hangingPunct="1">
              <a:buFont typeface="Wingdings 2" pitchFamily="18" charset="2"/>
              <a:buNone/>
            </a:pPr>
            <a:r>
              <a:rPr lang="en-US" sz="2500" dirty="0"/>
              <a:t>  PG QSOs in  our sample </a:t>
            </a:r>
          </a:p>
          <a:p>
            <a:pPr hangingPunct="1">
              <a:buFont typeface="Wingdings 2" pitchFamily="18" charset="2"/>
              <a:buNone/>
            </a:pPr>
            <a:r>
              <a:rPr lang="en-US" sz="2500" dirty="0"/>
              <a:t>  </a:t>
            </a:r>
          </a:p>
          <a:p>
            <a:pPr hangingPunct="1">
              <a:buFont typeface="Wingdings 2" pitchFamily="18" charset="2"/>
              <a:buNone/>
            </a:pPr>
            <a:r>
              <a:rPr lang="en-US" sz="2500" dirty="0">
                <a:solidFill>
                  <a:srgbClr val="FFFF00"/>
                </a:solidFill>
              </a:rPr>
              <a:t>log([Ne V]/[Ne II]) = 0.1</a:t>
            </a:r>
          </a:p>
          <a:p>
            <a:pPr hangingPunct="1">
              <a:buFont typeface="Wingdings 2" pitchFamily="18" charset="2"/>
              <a:buNone/>
            </a:pPr>
            <a:endParaRPr lang="en-US" sz="2500" dirty="0">
              <a:solidFill>
                <a:srgbClr val="FFFF00"/>
              </a:solidFill>
            </a:endParaRPr>
          </a:p>
          <a:p>
            <a:pPr hangingPunct="1">
              <a:buFont typeface="Wingdings 2" pitchFamily="18" charset="2"/>
              <a:buNone/>
            </a:pPr>
            <a:r>
              <a:rPr lang="en-US" sz="2500" dirty="0">
                <a:solidFill>
                  <a:srgbClr val="FFFF00"/>
                </a:solidFill>
              </a:rPr>
              <a:t>log([O IV]/[Ne II]) = 0.6</a:t>
            </a:r>
            <a:endParaRPr lang="en-US" sz="2500" dirty="0">
              <a:sym typeface="Symbol" pitchFamily="18" charset="2"/>
            </a:endParaRPr>
          </a:p>
          <a:p>
            <a:endParaRPr lang="en-US" dirty="0">
              <a:sym typeface="Symbol" pitchFamily="18" charset="2"/>
            </a:endParaRPr>
          </a:p>
        </p:txBody>
      </p:sp>
      <p:pic>
        <p:nvPicPr>
          <p:cNvPr id="9220" name="Picture 3" descr="apjs303194f26_l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3063" y="1722438"/>
            <a:ext cx="462756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5802313" y="6370638"/>
            <a:ext cx="38131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squares: LUIRGs – </a:t>
            </a:r>
            <a:r>
              <a:rPr lang="en-US">
                <a:solidFill>
                  <a:srgbClr val="FF0000"/>
                </a:solidFill>
              </a:rPr>
              <a:t>HII</a:t>
            </a:r>
            <a:r>
              <a:rPr lang="en-US"/>
              <a:t>, </a:t>
            </a:r>
            <a:r>
              <a:rPr lang="en-US">
                <a:solidFill>
                  <a:srgbClr val="92D050"/>
                </a:solidFill>
              </a:rPr>
              <a:t>L</a:t>
            </a:r>
            <a:r>
              <a:rPr lang="en-US"/>
              <a:t>, </a:t>
            </a:r>
            <a:r>
              <a:rPr lang="en-US">
                <a:solidFill>
                  <a:srgbClr val="0070C0"/>
                </a:solidFill>
              </a:rPr>
              <a:t>Sy2</a:t>
            </a:r>
            <a:r>
              <a:rPr lang="en-US"/>
              <a:t>, </a:t>
            </a:r>
            <a:r>
              <a:rPr lang="en-US">
                <a:solidFill>
                  <a:schemeClr val="bg1"/>
                </a:solidFill>
              </a:rPr>
              <a:t>Sy1</a:t>
            </a:r>
          </a:p>
          <a:p>
            <a:r>
              <a:rPr lang="en-US"/>
              <a:t>circles: PG QSOs</a:t>
            </a:r>
          </a:p>
          <a:p>
            <a:r>
              <a:rPr lang="en-US"/>
              <a:t>stars: ISO starburst galaxies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9074150" cy="609600"/>
          </a:xfrm>
        </p:spPr>
        <p:txBody>
          <a:bodyPr/>
          <a:lstStyle/>
          <a:p>
            <a:r>
              <a:rPr lang="en-US" sz="4000" smtClean="0"/>
              <a:t>#4. f</a:t>
            </a:r>
            <a:r>
              <a:rPr lang="en-US" sz="4000" baseline="-25000" smtClean="0"/>
              <a:t>30</a:t>
            </a:r>
            <a:r>
              <a:rPr lang="en-US" sz="4000" smtClean="0"/>
              <a:t>/f</a:t>
            </a:r>
            <a:r>
              <a:rPr lang="en-US" sz="4000" baseline="-25000" smtClean="0"/>
              <a:t>15</a:t>
            </a:r>
            <a:r>
              <a:rPr lang="en-US" sz="4000" smtClean="0"/>
              <a:t> continuum ratio</a:t>
            </a:r>
          </a:p>
        </p:txBody>
      </p:sp>
      <p:sp>
        <p:nvSpPr>
          <p:cNvPr id="10243" name="Content Placeholder 3"/>
          <p:cNvSpPr>
            <a:spLocks noGrp="1"/>
          </p:cNvSpPr>
          <p:nvPr>
            <p:ph idx="1"/>
          </p:nvPr>
        </p:nvSpPr>
        <p:spPr>
          <a:xfrm>
            <a:off x="503238" y="1265238"/>
            <a:ext cx="4841875" cy="5707062"/>
          </a:xfrm>
        </p:spPr>
        <p:txBody>
          <a:bodyPr/>
          <a:lstStyle/>
          <a:p>
            <a:endParaRPr lang="en-US" smtClean="0"/>
          </a:p>
          <a:p>
            <a:r>
              <a:rPr lang="en-US" smtClean="0">
                <a:latin typeface="Microsoft Sans Serif" pitchFamily="34" charset="0"/>
                <a:cs typeface="Microsoft Sans Serif" pitchFamily="34" charset="0"/>
              </a:rPr>
              <a:t>Pure starburst zero point</a:t>
            </a:r>
          </a:p>
          <a:p>
            <a:pPr>
              <a:buFont typeface="Wingdings 2" pitchFamily="18" charset="2"/>
              <a:buNone/>
            </a:pPr>
            <a:r>
              <a:rPr lang="en-US" smtClean="0">
                <a:latin typeface="Microsoft Sans Serif" pitchFamily="34" charset="0"/>
                <a:cs typeface="Microsoft Sans Serif" pitchFamily="34" charset="0"/>
              </a:rPr>
              <a:t>   </a:t>
            </a:r>
            <a:r>
              <a:rPr lang="en-US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log (f</a:t>
            </a:r>
            <a:r>
              <a:rPr lang="en-US" baseline="-2500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30</a:t>
            </a:r>
            <a:r>
              <a:rPr lang="en-US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/f</a:t>
            </a:r>
            <a:r>
              <a:rPr lang="en-US" baseline="-2500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15</a:t>
            </a:r>
            <a:r>
              <a:rPr lang="en-US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) = 1.35</a:t>
            </a:r>
          </a:p>
          <a:p>
            <a:pPr>
              <a:buFont typeface="Wingdings 2" pitchFamily="18" charset="2"/>
              <a:buNone/>
            </a:pPr>
            <a:endParaRPr lang="en-US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smtClean="0">
                <a:latin typeface="Microsoft Sans Serif" pitchFamily="34" charset="0"/>
                <a:cs typeface="Microsoft Sans Serif" pitchFamily="34" charset="0"/>
              </a:rPr>
              <a:t>Pure AGN zero point</a:t>
            </a:r>
          </a:p>
          <a:p>
            <a:pPr>
              <a:buFont typeface="Wingdings 2" pitchFamily="18" charset="2"/>
              <a:buNone/>
            </a:pPr>
            <a:r>
              <a:rPr lang="en-US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  log (f</a:t>
            </a:r>
            <a:r>
              <a:rPr lang="en-US" baseline="-2500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30</a:t>
            </a:r>
            <a:r>
              <a:rPr lang="en-US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/f</a:t>
            </a:r>
            <a:r>
              <a:rPr lang="en-US" baseline="-2500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15</a:t>
            </a:r>
            <a:r>
              <a:rPr lang="en-US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) = 0.0</a:t>
            </a:r>
          </a:p>
          <a:p>
            <a:endParaRPr lang="en-US" smtClean="0"/>
          </a:p>
        </p:txBody>
      </p:sp>
      <p:pic>
        <p:nvPicPr>
          <p:cNvPr id="10244" name="Picture 4" descr="apjs303194f9_l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6513" y="2012950"/>
            <a:ext cx="4964112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15913" y="274638"/>
            <a:ext cx="9525000" cy="990600"/>
          </a:xfrm>
        </p:spPr>
        <p:txBody>
          <a:bodyPr/>
          <a:lstStyle/>
          <a:p>
            <a:r>
              <a:rPr lang="en-US" sz="2800" smtClean="0"/>
              <a:t>#5. f(6.2um PAH)/f(5.3-5.8um) vs. f(14-16um)/f(5.3-5.8um)</a:t>
            </a:r>
            <a:br>
              <a:rPr lang="en-US" sz="2800" smtClean="0"/>
            </a:br>
            <a:r>
              <a:rPr lang="en-US" sz="2800" smtClean="0"/>
              <a:t>    (Laurent et al. 2000, Armus et al. 2007)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798638"/>
            <a:ext cx="9074150" cy="51736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Pure starburst zero point: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    from </a:t>
            </a:r>
            <a:r>
              <a:rPr lang="en-US" dirty="0" err="1" smtClean="0">
                <a:latin typeface="Microsoft Sans Serif" pitchFamily="34" charset="0"/>
                <a:cs typeface="Microsoft Sans Serif" pitchFamily="34" charset="0"/>
              </a:rPr>
              <a:t>Armus</a:t>
            </a:r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 et al. (2007)</a:t>
            </a:r>
          </a:p>
          <a:p>
            <a:pPr>
              <a:buFont typeface="Wingdings 2" pitchFamily="18" charset="2"/>
              <a:buNone/>
              <a:defRPr/>
            </a:pPr>
            <a:endParaRPr lang="en-US" dirty="0" smtClean="0">
              <a:latin typeface="Microsoft Sans Serif" pitchFamily="34" charset="0"/>
              <a:cs typeface="Microsoft Sans Serif" pitchFamily="34" charset="0"/>
            </a:endParaRPr>
          </a:p>
          <a:p>
            <a:pPr>
              <a:defRPr/>
            </a:pPr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Pure AGN zero point:</a:t>
            </a:r>
          </a:p>
          <a:p>
            <a:pPr marL="0" indent="0" eaLnBrk="1" hangingPunct="1">
              <a:buFont typeface="Wingdings 2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  </a:t>
            </a:r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average value of the </a:t>
            </a:r>
          </a:p>
          <a:p>
            <a:pPr marL="0" indent="0" eaLnBrk="1" hangingPunct="1">
              <a:buFont typeface="Wingdings 2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   FIR-undetected PG QSOs.</a:t>
            </a:r>
            <a:endParaRPr lang="en-US" dirty="0"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1268" name="Picture 4" descr="apjs303194f34_l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1025" y="2560638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03238" y="427038"/>
            <a:ext cx="9074150" cy="762000"/>
          </a:xfrm>
        </p:spPr>
        <p:txBody>
          <a:bodyPr/>
          <a:lstStyle/>
          <a:p>
            <a:r>
              <a:rPr lang="en-US" sz="4000" dirty="0" smtClean="0"/>
              <a:t>#6. L(MIR) / L(FIR)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646238"/>
            <a:ext cx="9074150" cy="53260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Pure starburst zero point: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    </a:t>
            </a:r>
            <a:r>
              <a:rPr lang="en-US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log[L(MIR)/L(FIR)] = -1.25</a:t>
            </a:r>
          </a:p>
          <a:p>
            <a:pPr>
              <a:defRPr/>
            </a:pPr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Pure AGN zero point</a:t>
            </a:r>
          </a:p>
          <a:p>
            <a:pPr marL="0" indent="0" eaLnBrk="1" hangingPunct="1">
              <a:buFont typeface="Wingdings 2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   log[L(MIR)/L(FIR)] = 0.35</a:t>
            </a:r>
            <a:endParaRPr lang="en-US" dirty="0"/>
          </a:p>
        </p:txBody>
      </p:sp>
      <p:pic>
        <p:nvPicPr>
          <p:cNvPr id="12292" name="Picture 3" descr="apjs303194f16_lr.jpg"/>
          <p:cNvPicPr>
            <a:picLocks noChangeAspect="1"/>
          </p:cNvPicPr>
          <p:nvPr/>
        </p:nvPicPr>
        <p:blipFill>
          <a:blip r:embed="rId2"/>
          <a:srcRect t="46478"/>
          <a:stretch>
            <a:fillRect/>
          </a:stretch>
        </p:blipFill>
        <p:spPr bwMode="auto">
          <a:xfrm>
            <a:off x="3211513" y="4237038"/>
            <a:ext cx="60960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1090</TotalTime>
  <Words>851</Words>
  <PresentationFormat>Custom</PresentationFormat>
  <Paragraphs>119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Mid-IR Diagnostics of Star Formation in QUEST Sample</vt:lpstr>
      <vt:lpstr>QUEST Goal: evolutionary connection between the ULIRGs and QSOs (ULIRGs -&gt; QSOs, Sanders et al 1988). </vt:lpstr>
      <vt:lpstr>6 Mid-IR diagnostic methods</vt:lpstr>
      <vt:lpstr>#1. EW (PAH 7.7 um)      (Genzel et al. 1998, Lutz et al. 1999)</vt:lpstr>
      <vt:lpstr>Distribution of EW (PAH 7.7µm) </vt:lpstr>
      <vt:lpstr>#2 &amp; #3. [Ne V] / [Ne II] &amp; [O IV] / [Ne II]</vt:lpstr>
      <vt:lpstr>#4. f30/f15 continuum ratio</vt:lpstr>
      <vt:lpstr>#5. f(6.2um PAH)/f(5.3-5.8um) vs. f(14-16um)/f(5.3-5.8um)     (Laurent et al. 2000, Armus et al. 2007) </vt:lpstr>
      <vt:lpstr>#6. L(MIR) / L(FIR)</vt:lpstr>
      <vt:lpstr>Bolometric corrections</vt:lpstr>
      <vt:lpstr>Comparison of AGN fractional contributions</vt:lpstr>
      <vt:lpstr>Distribution of starburst contributions to the bolometric luminosity.</vt:lpstr>
      <vt:lpstr>AGN fractional contributions to the bolometric luminosities</vt:lpstr>
      <vt:lpstr>Residual fractions</vt:lpstr>
      <vt:lpstr>Fundamental-plane relation &amp; blackhole mass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Mid-IR Diagnostics of Star Formation in QUEST Sample</dc:title>
  <dc:creator>Dongchan Kim</dc:creator>
  <cp:lastModifiedBy>dckim</cp:lastModifiedBy>
  <cp:revision>103</cp:revision>
  <cp:lastPrinted>1601-01-01T00:00:00Z</cp:lastPrinted>
  <dcterms:created xsi:type="dcterms:W3CDTF">2009-09-16T11:53:00Z</dcterms:created>
  <dcterms:modified xsi:type="dcterms:W3CDTF">2009-09-22T13:12:26Z</dcterms:modified>
</cp:coreProperties>
</file>