
<file path=[Content_Types].xml><?xml version="1.0" encoding="utf-8"?>
<Types xmlns="http://schemas.openxmlformats.org/package/2006/content-types">
  <Override PartName="/ppt/slides/slide1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5.xml" ContentType="application/vnd.openxmlformats-officedocument.presentationml.slide+xml"/>
  <Override PartName="/ppt/viewProps.xml" ContentType="application/vnd.openxmlformats-officedocument.presentationml.viewProps+xml"/>
  <Default Extension="bin" ContentType="application/vnd.openxmlformats-officedocument.presentationml.printerSettings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docProps/core.xml" ContentType="application/vnd.openxmlformats-package.core-properties+xml"/>
  <Default Extension="rels" ContentType="application/vnd.openxmlformats-package.relationships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6" r:id="rId3"/>
    <p:sldId id="264" r:id="rId4"/>
    <p:sldId id="280" r:id="rId5"/>
    <p:sldId id="258" r:id="rId6"/>
    <p:sldId id="274" r:id="rId7"/>
    <p:sldId id="275" r:id="rId8"/>
    <p:sldId id="260" r:id="rId9"/>
    <p:sldId id="261" r:id="rId10"/>
    <p:sldId id="262" r:id="rId11"/>
    <p:sldId id="263" r:id="rId12"/>
    <p:sldId id="277" r:id="rId13"/>
    <p:sldId id="269" r:id="rId14"/>
    <p:sldId id="270" r:id="rId15"/>
    <p:sldId id="268" r:id="rId16"/>
    <p:sldId id="272" r:id="rId17"/>
    <p:sldId id="28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9" autoAdjust="0"/>
    <p:restoredTop sz="80875" autoAdjust="0"/>
  </p:normalViewPr>
  <p:slideViewPr>
    <p:cSldViewPr snapToGrid="0" snapToObjects="1">
      <p:cViewPr>
        <p:scale>
          <a:sx n="75" d="100"/>
          <a:sy n="75" d="100"/>
        </p:scale>
        <p:origin x="-1080" y="-3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printerSettings" Target="printerSettings/printerSettings1.bin"/><Relationship Id="rId4" Type="http://schemas.openxmlformats.org/officeDocument/2006/relationships/slide" Target="slides/slide3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24" Type="http://schemas.openxmlformats.org/officeDocument/2006/relationships/tableStyles" Target="tableStyles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19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A3816-255D-4C41-B905-4D7F05004D1F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F458E-D94A-2541-A726-09ABF545AF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F458E-D94A-2541-A726-09ABF545AFE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F458E-D94A-2541-A726-09ABF545AFE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F458E-D94A-2541-A726-09ABF545AFE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F458E-D94A-2541-A726-09ABF545AFE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663D-FDC0-DE42-8161-D92C36E5E995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909F-D693-8D48-A793-3E885F330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663D-FDC0-DE42-8161-D92C36E5E995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909F-D693-8D48-A793-3E885F330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663D-FDC0-DE42-8161-D92C36E5E995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909F-D693-8D48-A793-3E885F330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663D-FDC0-DE42-8161-D92C36E5E995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909F-D693-8D48-A793-3E885F330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663D-FDC0-DE42-8161-D92C36E5E995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909F-D693-8D48-A793-3E885F330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663D-FDC0-DE42-8161-D92C36E5E995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909F-D693-8D48-A793-3E885F330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663D-FDC0-DE42-8161-D92C36E5E995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909F-D693-8D48-A793-3E885F330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663D-FDC0-DE42-8161-D92C36E5E995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909F-D693-8D48-A793-3E885F330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663D-FDC0-DE42-8161-D92C36E5E995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909F-D693-8D48-A793-3E885F330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663D-FDC0-DE42-8161-D92C36E5E995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909F-D693-8D48-A793-3E885F330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663D-FDC0-DE42-8161-D92C36E5E995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909F-D693-8D48-A793-3E885F330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0663D-FDC0-DE42-8161-D92C36E5E995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5909F-D693-8D48-A793-3E885F330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df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9" Type="http://schemas.openxmlformats.org/officeDocument/2006/relationships/image" Target="../media/image27.png"/><Relationship Id="rId3" Type="http://schemas.openxmlformats.org/officeDocument/2006/relationships/image" Target="../media/image21.png"/><Relationship Id="rId6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5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1" Type="http://schemas.openxmlformats.org/officeDocument/2006/relationships/video" Target="file://localhost/Users/koda/Research/presentations/2009/Charlottesville0909/movieA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5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d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df"/><Relationship Id="rId3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146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CARMA-</a:t>
            </a:r>
            <a:r>
              <a:rPr lang="en-US" dirty="0" err="1" smtClean="0"/>
              <a:t>Nobeyama</a:t>
            </a:r>
            <a:r>
              <a:rPr lang="en-US" dirty="0" smtClean="0"/>
              <a:t> 45m telescope</a:t>
            </a:r>
            <a:br>
              <a:rPr lang="en-US" dirty="0" smtClean="0"/>
            </a:br>
            <a:r>
              <a:rPr lang="en-US" dirty="0" smtClean="0"/>
              <a:t>CO Survey of Nearby Galaxies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60005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Jin Koda (Caltech -&gt; Stony Brook Univ.)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0" y="4579781"/>
            <a:ext cx="9157761" cy="2278219"/>
            <a:chOff x="226" y="5305"/>
            <a:chExt cx="8199" cy="252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/>
            <a:srcRect t="35371" r="110" b="18576"/>
            <a:stretch>
              <a:fillRect/>
            </a:stretch>
          </p:blipFill>
          <p:spPr bwMode="auto">
            <a:xfrm>
              <a:off x="226" y="5305"/>
              <a:ext cx="8199" cy="25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8" name="Rectangle 4"/>
            <p:cNvSpPr>
              <a:spLocks/>
            </p:cNvSpPr>
            <p:nvPr/>
          </p:nvSpPr>
          <p:spPr bwMode="auto">
            <a:xfrm>
              <a:off x="437" y="5544"/>
              <a:ext cx="3144" cy="36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2800" dirty="0">
                  <a:solidFill>
                    <a:schemeClr val="bg1"/>
                  </a:solidFill>
                  <a:latin typeface="Myriad Roman" charset="0"/>
                  <a:ea typeface="Myriad Roman" charset="0"/>
                  <a:cs typeface="Myriad Roman" charset="0"/>
                  <a:sym typeface="Myriad Roman" charset="0"/>
                </a:rPr>
                <a:t>Total</a:t>
              </a:r>
              <a:r>
                <a:rPr lang="en-US" sz="2800" dirty="0" smtClean="0">
                  <a:solidFill>
                    <a:schemeClr val="bg1"/>
                  </a:solidFill>
                  <a:latin typeface="Myriad Roman" charset="0"/>
                  <a:ea typeface="Myriad Roman" charset="0"/>
                  <a:cs typeface="Myriad Roman" charset="0"/>
                  <a:sym typeface="Myriad Roman" charset="0"/>
                </a:rPr>
                <a:t> power</a:t>
              </a:r>
              <a:endParaRPr lang="en-US" sz="2800" dirty="0">
                <a:solidFill>
                  <a:schemeClr val="bg1"/>
                </a:solidFill>
                <a:latin typeface="Myriad Roman" charset="0"/>
                <a:ea typeface="Myriad Roman" charset="0"/>
                <a:cs typeface="Myriad Roman" charset="0"/>
                <a:sym typeface="Myriad Roman" charset="0"/>
              </a:endParaRPr>
            </a:p>
          </p:txBody>
        </p:sp>
      </p:grp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-8157" y="-228600"/>
            <a:ext cx="9152157" cy="4807891"/>
            <a:chOff x="-16" y="-3793"/>
            <a:chExt cx="8184" cy="4544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6" y="-3793"/>
              <a:ext cx="8184" cy="27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1" name="Rectangle 7"/>
            <p:cNvSpPr>
              <a:spLocks/>
            </p:cNvSpPr>
            <p:nvPr/>
          </p:nvSpPr>
          <p:spPr bwMode="auto">
            <a:xfrm>
              <a:off x="1152" y="87"/>
              <a:ext cx="7016" cy="66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r"/>
              <a:endParaRPr lang="en-US" sz="4000" dirty="0">
                <a:solidFill>
                  <a:schemeClr val="tx1"/>
                </a:solidFill>
                <a:latin typeface="Myriad Roman" charset="0"/>
                <a:ea typeface="Myriad Roman" charset="0"/>
                <a:cs typeface="Myriad Roman" charset="0"/>
                <a:sym typeface="Myriad Roman" charset="0"/>
              </a:endParaRPr>
            </a:p>
          </p:txBody>
        </p:sp>
        <p:sp>
          <p:nvSpPr>
            <p:cNvPr id="12" name="Rectangle 8"/>
            <p:cNvSpPr>
              <a:spLocks/>
            </p:cNvSpPr>
            <p:nvPr/>
          </p:nvSpPr>
          <p:spPr bwMode="auto">
            <a:xfrm>
              <a:off x="232" y="-3289"/>
              <a:ext cx="3144" cy="36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2800" dirty="0">
                  <a:solidFill>
                    <a:srgbClr val="FFFFFF"/>
                  </a:solidFill>
                  <a:latin typeface="Myriad Roman" charset="0"/>
                  <a:ea typeface="Myriad Roman" charset="0"/>
                  <a:cs typeface="Myriad Roman" charset="0"/>
                  <a:sym typeface="Myriad Roman" charset="0"/>
                </a:rPr>
                <a:t>High-resolution image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621782" y="228600"/>
            <a:ext cx="1293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CARMA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69960" y="4648200"/>
            <a:ext cx="3974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Nobeyama</a:t>
            </a:r>
            <a:r>
              <a:rPr lang="en-US" sz="2800" dirty="0" smtClean="0">
                <a:solidFill>
                  <a:srgbClr val="FF0000"/>
                </a:solidFill>
              </a:rPr>
              <a:t> 45m telescope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Dynamically-Driven Gas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00200"/>
            <a:ext cx="4572000" cy="4525963"/>
          </a:xfrm>
        </p:spPr>
        <p:txBody>
          <a:bodyPr/>
          <a:lstStyle/>
          <a:p>
            <a:r>
              <a:rPr lang="en-US" dirty="0" smtClean="0"/>
              <a:t>Remnants of </a:t>
            </a:r>
            <a:r>
              <a:rPr lang="en-US" dirty="0" err="1" smtClean="0"/>
              <a:t>GMAs</a:t>
            </a:r>
            <a:r>
              <a:rPr lang="en-US" dirty="0" smtClean="0"/>
              <a:t> (Spurs)</a:t>
            </a:r>
          </a:p>
          <a:p>
            <a:pPr lvl="1"/>
            <a:r>
              <a:rPr lang="en-US" dirty="0" smtClean="0"/>
              <a:t>~10</a:t>
            </a:r>
            <a:r>
              <a:rPr lang="en-US" baseline="30000" dirty="0" smtClean="0"/>
              <a:t>7</a:t>
            </a:r>
            <a:r>
              <a:rPr lang="en-US" dirty="0" smtClean="0"/>
              <a:t>Msun</a:t>
            </a:r>
          </a:p>
          <a:p>
            <a:r>
              <a:rPr lang="en-US" dirty="0" smtClean="0"/>
              <a:t>High image fidelity</a:t>
            </a:r>
          </a:p>
          <a:p>
            <a:pPr lvl="1"/>
            <a:endParaRPr lang="en-US" dirty="0" smtClean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4783670" y="3532823"/>
            <a:ext cx="3776663" cy="2230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7035367" y="4497628"/>
            <a:ext cx="415303" cy="12294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6959167" y="4345228"/>
            <a:ext cx="415303" cy="12294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450210" y="3794533"/>
            <a:ext cx="1381460" cy="36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Unbound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948093" y="4691952"/>
            <a:ext cx="17217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Velocity gradients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665287"/>
            <a:ext cx="3878054" cy="465931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10800000" flipV="1">
            <a:off x="1828800" y="2209798"/>
            <a:ext cx="2971803" cy="1735205"/>
          </a:xfrm>
          <a:prstGeom prst="straightConnector1">
            <a:avLst/>
          </a:prstGeom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3086099" y="2781299"/>
            <a:ext cx="2286001" cy="1447800"/>
          </a:xfrm>
          <a:prstGeom prst="straightConnector1">
            <a:avLst/>
          </a:prstGeom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8200" y="6324600"/>
            <a:ext cx="1691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Koda et al. 2009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14400" y="1371600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HST image and CO contours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11345"/>
            <a:ext cx="4098553" cy="2700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GMCs</a:t>
            </a:r>
            <a:r>
              <a:rPr lang="en-US" dirty="0" smtClean="0"/>
              <a:t> with Little/No Star Formation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025" y="2971800"/>
            <a:ext cx="2368975" cy="34390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819" y="2961779"/>
            <a:ext cx="2477781" cy="34390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67634" y="1761450"/>
            <a:ext cx="30735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Color: Star Formation Rates</a:t>
            </a:r>
          </a:p>
          <a:p>
            <a:r>
              <a:rPr lang="en-US" dirty="0" smtClean="0"/>
              <a:t>	Left: Ha + 24micron</a:t>
            </a:r>
          </a:p>
          <a:p>
            <a:r>
              <a:rPr lang="en-US" dirty="0" smtClean="0"/>
              <a:t>	(</a:t>
            </a:r>
            <a:r>
              <a:rPr lang="en-US" sz="1400" dirty="0" err="1" smtClean="0"/>
              <a:t>Calzetti</a:t>
            </a:r>
            <a:r>
              <a:rPr lang="en-US" sz="1400" dirty="0" smtClean="0"/>
              <a:t>+ 2007; </a:t>
            </a:r>
            <a:r>
              <a:rPr lang="en-US" sz="1400" dirty="0" err="1" smtClean="0"/>
              <a:t>Kennicutt</a:t>
            </a:r>
            <a:r>
              <a:rPr lang="en-US" sz="1400" dirty="0" smtClean="0"/>
              <a:t>+ 2007)</a:t>
            </a:r>
          </a:p>
          <a:p>
            <a:r>
              <a:rPr lang="en-US" dirty="0" smtClean="0"/>
              <a:t>	Right: HST/ACS </a:t>
            </a:r>
            <a:r>
              <a:rPr lang="en-US" dirty="0" err="1" smtClean="0"/>
              <a:t>Halpha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6792692" y="6400800"/>
            <a:ext cx="1421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Contours: CO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867400" y="5942012"/>
            <a:ext cx="463975" cy="1588"/>
          </a:xfrm>
          <a:prstGeom prst="straightConnector1">
            <a:avLst/>
          </a:prstGeom>
          <a:ln w="50800">
            <a:solidFill>
              <a:srgbClr val="FFFF00"/>
            </a:solidFill>
            <a:headEnd type="arrow" w="med" len="sm"/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94687" y="6041489"/>
            <a:ext cx="62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1kpc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4665" y="4542093"/>
            <a:ext cx="4108025" cy="2095778"/>
          </a:xfrm>
        </p:spPr>
        <p:txBody>
          <a:bodyPr>
            <a:normAutofit/>
          </a:bodyPr>
          <a:lstStyle/>
          <a:p>
            <a:r>
              <a:rPr lang="en-US" dirty="0" smtClean="0"/>
              <a:t>Beyond the </a:t>
            </a:r>
            <a:r>
              <a:rPr lang="en-US" dirty="0" err="1" smtClean="0"/>
              <a:t>Kennicut</a:t>
            </a:r>
            <a:r>
              <a:rPr lang="en-US" dirty="0" smtClean="0"/>
              <a:t>-Schmidt Law</a:t>
            </a:r>
          </a:p>
          <a:p>
            <a:r>
              <a:rPr lang="en-US" dirty="0" smtClean="0"/>
              <a:t>Resolving SF regions and GMC distributions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21 Galaxies with CARMA &amp; NRO45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146" y="4371789"/>
            <a:ext cx="2620692" cy="1965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146" y="2403068"/>
            <a:ext cx="2620692" cy="17485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97004"/>
            <a:ext cx="7840134" cy="5143500"/>
          </a:xfrm>
        </p:spPr>
        <p:txBody>
          <a:bodyPr>
            <a:normAutofit/>
          </a:bodyPr>
          <a:lstStyle/>
          <a:p>
            <a:r>
              <a:rPr lang="en-US" dirty="0" smtClean="0"/>
              <a:t>Range of dynamical environments</a:t>
            </a:r>
          </a:p>
          <a:p>
            <a:r>
              <a:rPr lang="en-US" dirty="0" smtClean="0"/>
              <a:t>CARMA obs.</a:t>
            </a:r>
          </a:p>
          <a:p>
            <a:pPr lvl="1"/>
            <a:r>
              <a:rPr lang="en-US" dirty="0" smtClean="0"/>
              <a:t>Central 2.3’ regions (19-pointings) ~7kpc at 10Mpc</a:t>
            </a:r>
          </a:p>
          <a:p>
            <a:pPr lvl="1"/>
            <a:r>
              <a:rPr lang="en-US" dirty="0" smtClean="0"/>
              <a:t>4 tracks per galaxy (2 C &amp; 2 D-</a:t>
            </a:r>
            <a:r>
              <a:rPr lang="en-US" dirty="0" err="1" smtClean="0"/>
              <a:t>config</a:t>
            </a:r>
            <a:r>
              <a:rPr lang="en-US" dirty="0" smtClean="0"/>
              <a:t>.)</a:t>
            </a:r>
          </a:p>
          <a:p>
            <a:r>
              <a:rPr lang="en-US" dirty="0" err="1" smtClean="0"/>
              <a:t>Nobeyama</a:t>
            </a:r>
            <a:r>
              <a:rPr lang="en-US" dirty="0" smtClean="0"/>
              <a:t> 45m telescope</a:t>
            </a:r>
          </a:p>
          <a:p>
            <a:pPr lvl="1"/>
            <a:r>
              <a:rPr lang="en-US" dirty="0" smtClean="0"/>
              <a:t>BEARS 25 beam receiver</a:t>
            </a:r>
          </a:p>
          <a:p>
            <a:pPr lvl="1"/>
            <a:r>
              <a:rPr lang="en-US" dirty="0" smtClean="0"/>
              <a:t>On-the-fly mapping </a:t>
            </a:r>
            <a:r>
              <a:rPr lang="en-US" sz="1600" dirty="0" smtClean="0"/>
              <a:t>(Sawada+2008)</a:t>
            </a:r>
          </a:p>
          <a:p>
            <a:pPr lvl="1"/>
            <a:r>
              <a:rPr lang="en-US" dirty="0" smtClean="0"/>
              <a:t>~20h per galaxy</a:t>
            </a:r>
          </a:p>
          <a:p>
            <a:r>
              <a:rPr lang="en-US" dirty="0" smtClean="0"/>
              <a:t>Comparisons with BIMA-SONG</a:t>
            </a:r>
          </a:p>
          <a:p>
            <a:pPr lvl="1"/>
            <a:r>
              <a:rPr lang="en-US" dirty="0" smtClean="0"/>
              <a:t>Similar area coverage</a:t>
            </a:r>
          </a:p>
          <a:p>
            <a:pPr lvl="1"/>
            <a:r>
              <a:rPr lang="en-US" dirty="0" smtClean="0"/>
              <a:t>A few times higher resolution and sensitivity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62274" y="2033736"/>
            <a:ext cx="897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CARMA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9146" y="4028678"/>
            <a:ext cx="2620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Nobeyama</a:t>
            </a:r>
            <a:r>
              <a:rPr lang="en-US" dirty="0" smtClean="0">
                <a:solidFill>
                  <a:srgbClr val="008000"/>
                </a:solidFill>
              </a:rPr>
              <a:t> 45m telescope</a:t>
            </a:r>
            <a:endParaRPr lang="en-US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-184666"/>
            <a:ext cx="4876800" cy="1143000"/>
          </a:xfrm>
        </p:spPr>
        <p:txBody>
          <a:bodyPr/>
          <a:lstStyle/>
          <a:p>
            <a:r>
              <a:rPr lang="en-US" dirty="0" smtClean="0"/>
              <a:t>Status and Examples</a:t>
            </a:r>
            <a:endParaRPr lang="en-US" dirty="0"/>
          </a:p>
        </p:txBody>
      </p:sp>
      <p:pic>
        <p:nvPicPr>
          <p:cNvPr id="9" name="Content Placeholder 8" descr="n6946.na.mk.mom0 copy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463" r="-33463"/>
          <a:stretch>
            <a:fillRect/>
          </a:stretch>
        </p:blipFill>
        <p:spPr>
          <a:xfrm>
            <a:off x="5883515" y="4376132"/>
            <a:ext cx="3946285" cy="2170305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37" y="1680170"/>
            <a:ext cx="2590800" cy="25112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80" y="4212727"/>
            <a:ext cx="2256820" cy="23233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1527" y="1845724"/>
            <a:ext cx="1738541" cy="21196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9337" y="1727187"/>
            <a:ext cx="2436014" cy="24500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" y="1684850"/>
            <a:ext cx="100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NGC 628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09337" y="1703386"/>
            <a:ext cx="112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NGC 5055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61527" y="1781192"/>
            <a:ext cx="1262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NGC 3627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39665" y="4159223"/>
            <a:ext cx="112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NGC 4736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99309" y="4301060"/>
            <a:ext cx="1262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NGC 6946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2726" y="4212726"/>
            <a:ext cx="2486660" cy="233371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643130" y="4180464"/>
            <a:ext cx="112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NGC 4254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9" name="Picture 18" descr="n352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1603" y="1750982"/>
            <a:ext cx="2058291" cy="264322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199980" y="1750982"/>
            <a:ext cx="112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NGC 3521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" y="6502407"/>
            <a:ext cx="8497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Misty La </a:t>
            </a:r>
            <a:r>
              <a:rPr lang="en-US" dirty="0" err="1" smtClean="0"/>
              <a:t>Vigne</a:t>
            </a:r>
            <a:r>
              <a:rPr lang="en-US" dirty="0" smtClean="0"/>
              <a:t>;  </a:t>
            </a:r>
            <a:r>
              <a:rPr lang="en-US" dirty="0" err="1" smtClean="0"/>
              <a:t>Fumi</a:t>
            </a:r>
            <a:r>
              <a:rPr lang="en-US" dirty="0" smtClean="0"/>
              <a:t> </a:t>
            </a:r>
            <a:r>
              <a:rPr lang="en-US" dirty="0" err="1" smtClean="0"/>
              <a:t>Egusa</a:t>
            </a:r>
            <a:r>
              <a:rPr lang="en-US" dirty="0" smtClean="0"/>
              <a:t>;  Rieko </a:t>
            </a:r>
            <a:r>
              <a:rPr lang="en-US" dirty="0" err="1" smtClean="0"/>
              <a:t>Momose</a:t>
            </a:r>
            <a:r>
              <a:rPr lang="en-US" dirty="0" smtClean="0"/>
              <a:t>;  Masahiro </a:t>
            </a:r>
            <a:r>
              <a:rPr lang="en-US" dirty="0" err="1" smtClean="0"/>
              <a:t>Fukuhara</a:t>
            </a:r>
            <a:r>
              <a:rPr lang="en-US" dirty="0" smtClean="0"/>
              <a:t>;  Guilin Liu; Jin Koda 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6800" y="4558264"/>
            <a:ext cx="1999098" cy="198817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212669" y="4617528"/>
            <a:ext cx="1262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NGC 4321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465668" y="634988"/>
            <a:ext cx="8534400" cy="1092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CARMA: 12 targets observed (or in observing queue)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Nobeyama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45m telescope:  11 targets observed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57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GMA Coagulation on Galactic Structures</a:t>
            </a:r>
            <a:endParaRPr lang="en-US" dirty="0"/>
          </a:p>
        </p:txBody>
      </p:sp>
      <p:pic>
        <p:nvPicPr>
          <p:cNvPr id="7" name="Picture 6" descr="n3627.ml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68" y="3086272"/>
            <a:ext cx="3329032" cy="3329032"/>
          </a:xfrm>
          <a:prstGeom prst="rect">
            <a:avLst/>
          </a:prstGeom>
        </p:spPr>
      </p:pic>
      <p:pic>
        <p:nvPicPr>
          <p:cNvPr id="8" name="Picture 7" descr="n5055.ml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170" y="3094770"/>
            <a:ext cx="3382230" cy="33822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74943" y="1537900"/>
            <a:ext cx="2063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Flocculent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NGC 5055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1607403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Strong Bar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NGC 3627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06615" y="6412468"/>
            <a:ext cx="2755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Vigne</a:t>
            </a:r>
            <a:r>
              <a:rPr lang="en-US" dirty="0" smtClean="0"/>
              <a:t> 2009 (PhD. Thesis)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19400" y="6107668"/>
            <a:ext cx="1150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D=8.9Mpc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84250" y="6107668"/>
            <a:ext cx="1150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D=8.2Mpc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096" y="1143000"/>
            <a:ext cx="1910304" cy="19355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961" y="1143000"/>
            <a:ext cx="1964439" cy="1935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Critical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12339"/>
            <a:ext cx="5215468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CARMA</a:t>
            </a:r>
          </a:p>
          <a:p>
            <a:pPr lvl="1"/>
            <a:r>
              <a:rPr lang="en-US" dirty="0" smtClean="0"/>
              <a:t>New receivers</a:t>
            </a:r>
          </a:p>
          <a:p>
            <a:pPr lvl="1"/>
            <a:r>
              <a:rPr lang="en-US" dirty="0" smtClean="0"/>
              <a:t>~x2 higher sensitivity</a:t>
            </a:r>
          </a:p>
          <a:p>
            <a:endParaRPr lang="en-US" dirty="0" smtClean="0"/>
          </a:p>
          <a:p>
            <a:r>
              <a:rPr lang="en-US" dirty="0" err="1" smtClean="0"/>
              <a:t>Nobeyama</a:t>
            </a:r>
            <a:r>
              <a:rPr lang="en-US" dirty="0" smtClean="0"/>
              <a:t> 45m telescope</a:t>
            </a:r>
          </a:p>
          <a:p>
            <a:pPr lvl="1"/>
            <a:r>
              <a:rPr lang="en-US" dirty="0" smtClean="0"/>
              <a:t>OTF &amp; 25beam Rx </a:t>
            </a:r>
            <a:r>
              <a:rPr lang="en-US" sz="1946" dirty="0" smtClean="0"/>
              <a:t>(</a:t>
            </a:r>
            <a:r>
              <a:rPr lang="en-US" sz="1946" dirty="0" err="1" smtClean="0"/>
              <a:t>sawada</a:t>
            </a:r>
            <a:r>
              <a:rPr lang="en-US" sz="1946" dirty="0" smtClean="0"/>
              <a:t> et al 2008)</a:t>
            </a:r>
          </a:p>
          <a:p>
            <a:pPr lvl="2"/>
            <a:r>
              <a:rPr lang="en-US" dirty="0" smtClean="0"/>
              <a:t>Over</a:t>
            </a:r>
            <a:r>
              <a:rPr lang="en-US" dirty="0" smtClean="0"/>
              <a:t>-</a:t>
            </a:r>
            <a:r>
              <a:rPr lang="en-US" dirty="0" smtClean="0"/>
              <a:t>sampling </a:t>
            </a:r>
            <a:r>
              <a:rPr lang="en-US" dirty="0" err="1" smtClean="0"/>
              <a:t>effciently</a:t>
            </a:r>
            <a:endParaRPr lang="en-US" dirty="0" smtClean="0"/>
          </a:p>
          <a:p>
            <a:pPr lvl="3"/>
            <a:r>
              <a:rPr lang="en-US" dirty="0" smtClean="0"/>
              <a:t>FWHM ~15”</a:t>
            </a:r>
          </a:p>
          <a:p>
            <a:pPr lvl="3"/>
            <a:r>
              <a:rPr lang="en-US" dirty="0" smtClean="0"/>
              <a:t>6</a:t>
            </a:r>
            <a:r>
              <a:rPr lang="en-US" dirty="0" smtClean="0"/>
              <a:t>” grid necessary</a:t>
            </a:r>
          </a:p>
          <a:p>
            <a:pPr lvl="2"/>
            <a:r>
              <a:rPr lang="en-US" dirty="0" smtClean="0"/>
              <a:t>No aliasing effect</a:t>
            </a:r>
          </a:p>
          <a:p>
            <a:pPr lvl="1"/>
            <a:r>
              <a:rPr lang="en-US" dirty="0" smtClean="0"/>
              <a:t>Reduced correlated noise</a:t>
            </a:r>
          </a:p>
          <a:p>
            <a:pPr lvl="2"/>
            <a:r>
              <a:rPr lang="en-US" dirty="0" smtClean="0"/>
              <a:t>Little systematic noise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4541837"/>
            <a:ext cx="4473547" cy="2468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178" y="1134080"/>
            <a:ext cx="3218221" cy="29934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0600" y="4541837"/>
            <a:ext cx="1364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ON-OFF obs.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7248" y="4572000"/>
            <a:ext cx="992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OTF obs.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9179" y="4202668"/>
            <a:ext cx="3116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Fourier transformation of noise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4856"/>
            <a:ext cx="8686800" cy="29717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Dynamically-driven evolution of molecular gas</a:t>
            </a:r>
          </a:p>
          <a:p>
            <a:r>
              <a:rPr lang="en-US" dirty="0" smtClean="0"/>
              <a:t>CARMA &amp; </a:t>
            </a:r>
            <a:r>
              <a:rPr lang="en-US" dirty="0" err="1" smtClean="0"/>
              <a:t>Nobeyama</a:t>
            </a:r>
            <a:r>
              <a:rPr lang="en-US" dirty="0" smtClean="0"/>
              <a:t> CO survey of nearby galaxies</a:t>
            </a:r>
          </a:p>
          <a:p>
            <a:endParaRPr lang="en-US" dirty="0" smtClean="0"/>
          </a:p>
          <a:p>
            <a:r>
              <a:rPr lang="en-US" dirty="0" smtClean="0"/>
              <a:t>Direct pathway to ALMA</a:t>
            </a:r>
          </a:p>
          <a:p>
            <a:pPr lvl="1"/>
            <a:r>
              <a:rPr lang="en-US" dirty="0" smtClean="0"/>
              <a:t>High resolution</a:t>
            </a:r>
          </a:p>
          <a:p>
            <a:pPr lvl="1"/>
            <a:r>
              <a:rPr lang="en-US" dirty="0" smtClean="0"/>
              <a:t>High sensitivity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High image fidelity</a:t>
            </a:r>
          </a:p>
          <a:p>
            <a:endParaRPr lang="en-US" dirty="0"/>
          </a:p>
        </p:txBody>
      </p:sp>
      <p:pic>
        <p:nvPicPr>
          <p:cNvPr id="11" name="Picture 10" descr="ALMA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925" y="3875007"/>
            <a:ext cx="4883475" cy="27486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739467" y="5365139"/>
            <a:ext cx="1947333" cy="1303867"/>
          </a:xfrm>
          <a:prstGeom prst="ellipse">
            <a:avLst/>
          </a:prstGeom>
          <a:noFill/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490251" y="3391129"/>
            <a:ext cx="204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Compact Array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</a:t>
            </a:r>
            <a:r>
              <a:rPr lang="en-US" dirty="0" err="1" smtClean="0"/>
              <a:t>GMCs</a:t>
            </a:r>
            <a:r>
              <a:rPr lang="en-US" dirty="0" smtClean="0"/>
              <a:t> evolve in Galactic Rotation?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19020"/>
            <a:ext cx="8229600" cy="1238980"/>
          </a:xfrm>
        </p:spPr>
        <p:txBody>
          <a:bodyPr>
            <a:normAutofit/>
          </a:bodyPr>
          <a:lstStyle/>
          <a:p>
            <a:r>
              <a:rPr lang="en-US" dirty="0" smtClean="0"/>
              <a:t>High molecular gas fraction (&gt;70%)</a:t>
            </a:r>
          </a:p>
          <a:p>
            <a:r>
              <a:rPr lang="en-US" dirty="0" smtClean="0"/>
              <a:t>Very little </a:t>
            </a:r>
            <a:r>
              <a:rPr lang="en-US" dirty="0" err="1" smtClean="0"/>
              <a:t>azimuthal</a:t>
            </a:r>
            <a:r>
              <a:rPr lang="en-US" dirty="0" smtClean="0"/>
              <a:t> change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842" y="1792888"/>
            <a:ext cx="2487693" cy="3585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535" y="1664732"/>
            <a:ext cx="6009465" cy="3986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4400" y="1295400"/>
            <a:ext cx="4294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Molecular gas fraction  = 2*N</a:t>
            </a:r>
            <a:r>
              <a:rPr lang="en-US" baseline="-25000" dirty="0" smtClean="0"/>
              <a:t>H2</a:t>
            </a:r>
            <a:r>
              <a:rPr lang="en-US" dirty="0" smtClean="0"/>
              <a:t>/(2*N</a:t>
            </a:r>
            <a:r>
              <a:rPr lang="en-US" baseline="-25000" dirty="0" smtClean="0"/>
              <a:t>H2</a:t>
            </a:r>
            <a:r>
              <a:rPr lang="en-US" dirty="0" smtClean="0"/>
              <a:t>+N</a:t>
            </a:r>
            <a:r>
              <a:rPr lang="en-US" baseline="-25000" dirty="0" smtClean="0"/>
              <a:t>HI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820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Masayuki </a:t>
            </a:r>
            <a:r>
              <a:rPr lang="en-US" sz="2400" dirty="0" err="1" smtClean="0">
                <a:solidFill>
                  <a:srgbClr val="FF0000"/>
                </a:solidFill>
              </a:rPr>
              <a:t>Fukuhara</a:t>
            </a:r>
            <a:r>
              <a:rPr lang="en-US" sz="2400" dirty="0" smtClean="0">
                <a:solidFill>
                  <a:srgbClr val="FF0000"/>
                </a:solidFill>
              </a:rPr>
              <a:t> (U. Tokyo)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Rieko </a:t>
            </a:r>
            <a:r>
              <a:rPr lang="en-US" sz="2400" dirty="0" err="1" smtClean="0">
                <a:solidFill>
                  <a:srgbClr val="FF0000"/>
                </a:solidFill>
              </a:rPr>
              <a:t>Momose</a:t>
            </a:r>
            <a:r>
              <a:rPr lang="en-US" sz="2400" dirty="0" smtClean="0">
                <a:solidFill>
                  <a:srgbClr val="FF0000"/>
                </a:solidFill>
              </a:rPr>
              <a:t> (U. Tokyo)</a:t>
            </a:r>
          </a:p>
          <a:p>
            <a:r>
              <a:rPr lang="en-US" sz="2400" dirty="0" err="1" smtClean="0">
                <a:solidFill>
                  <a:srgbClr val="FF0000"/>
                </a:solidFill>
              </a:rPr>
              <a:t>Fumi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Egusa</a:t>
            </a:r>
            <a:r>
              <a:rPr lang="en-US" sz="2400" dirty="0" smtClean="0">
                <a:solidFill>
                  <a:srgbClr val="FF0000"/>
                </a:solidFill>
              </a:rPr>
              <a:t> (Caltech)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Misty La </a:t>
            </a:r>
            <a:r>
              <a:rPr lang="en-US" sz="2400" dirty="0" err="1" smtClean="0">
                <a:solidFill>
                  <a:srgbClr val="FF0000"/>
                </a:solidFill>
              </a:rPr>
              <a:t>Vigne</a:t>
            </a:r>
            <a:r>
              <a:rPr lang="en-US" sz="2400" dirty="0" smtClean="0">
                <a:solidFill>
                  <a:srgbClr val="FF0000"/>
                </a:solidFill>
              </a:rPr>
              <a:t>  (U. Maryland -&gt;</a:t>
            </a:r>
            <a:r>
              <a:rPr lang="en-US" sz="2400" dirty="0" err="1" smtClean="0">
                <a:solidFill>
                  <a:srgbClr val="FF0000"/>
                </a:solidFill>
              </a:rPr>
              <a:t>McKendree</a:t>
            </a:r>
            <a:r>
              <a:rPr lang="en-US" sz="2400" dirty="0" smtClean="0">
                <a:solidFill>
                  <a:srgbClr val="FF0000"/>
                </a:solidFill>
              </a:rPr>
              <a:t> U.)</a:t>
            </a:r>
          </a:p>
          <a:p>
            <a:r>
              <a:rPr lang="en-US" sz="2400" dirty="0" smtClean="0"/>
              <a:t>Tsuyoshi Sawada (Joint ALMA Office)</a:t>
            </a:r>
          </a:p>
          <a:p>
            <a:r>
              <a:rPr lang="en-US" sz="2400" dirty="0" smtClean="0"/>
              <a:t>Guilin Liu (UMASS)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Jennifer Donovan (Columbia -&gt; Stony Brook)</a:t>
            </a:r>
          </a:p>
          <a:p>
            <a:r>
              <a:rPr lang="en-US" sz="2400" dirty="0" smtClean="0"/>
              <a:t>Nick </a:t>
            </a:r>
            <a:r>
              <a:rPr lang="en-US" sz="2400" dirty="0" err="1" smtClean="0"/>
              <a:t>Scoville</a:t>
            </a:r>
            <a:r>
              <a:rPr lang="en-US" sz="2400" dirty="0" smtClean="0"/>
              <a:t> (Caltech)</a:t>
            </a:r>
          </a:p>
          <a:p>
            <a:r>
              <a:rPr lang="en-US" sz="2400" dirty="0" err="1" smtClean="0"/>
              <a:t>Nario</a:t>
            </a:r>
            <a:r>
              <a:rPr lang="en-US" sz="2400" dirty="0" smtClean="0"/>
              <a:t> </a:t>
            </a:r>
            <a:r>
              <a:rPr lang="en-US" sz="2400" dirty="0" err="1" smtClean="0"/>
              <a:t>Kuno</a:t>
            </a:r>
            <a:r>
              <a:rPr lang="en-US" sz="2400" dirty="0" smtClean="0"/>
              <a:t> (</a:t>
            </a:r>
            <a:r>
              <a:rPr lang="en-US" sz="2400" dirty="0" err="1" smtClean="0"/>
              <a:t>Nobeyama</a:t>
            </a:r>
            <a:r>
              <a:rPr lang="en-US" sz="2400" dirty="0" smtClean="0"/>
              <a:t> Radio Observatory)</a:t>
            </a:r>
          </a:p>
          <a:p>
            <a:r>
              <a:rPr lang="en-US" sz="2400" dirty="0" smtClean="0"/>
              <a:t>Rob </a:t>
            </a:r>
            <a:r>
              <a:rPr lang="en-US" sz="2400" dirty="0" err="1" smtClean="0"/>
              <a:t>Kennicutt</a:t>
            </a:r>
            <a:r>
              <a:rPr lang="en-US" sz="2400" dirty="0" smtClean="0"/>
              <a:t> (Cambridge)</a:t>
            </a:r>
          </a:p>
          <a:p>
            <a:r>
              <a:rPr lang="en-US" sz="2400" dirty="0" smtClean="0"/>
              <a:t>Daniela </a:t>
            </a:r>
            <a:r>
              <a:rPr lang="en-US" sz="2400" dirty="0" err="1" smtClean="0"/>
              <a:t>Calzetti</a:t>
            </a:r>
            <a:r>
              <a:rPr lang="en-US" sz="2400" dirty="0" smtClean="0"/>
              <a:t> (UMASS)</a:t>
            </a:r>
          </a:p>
          <a:p>
            <a:endParaRPr lang="en-US" sz="2400" dirty="0" smtClean="0"/>
          </a:p>
          <a:p>
            <a:r>
              <a:rPr lang="en-US" sz="2400" dirty="0" smtClean="0"/>
              <a:t>CARMA integration team &amp; Herschel KINGFISH collaboration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CARMA &amp; </a:t>
            </a:r>
            <a:r>
              <a:rPr lang="en-US" dirty="0" err="1" smtClean="0"/>
              <a:t>Nobeyama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 Survey of Nearby Galaxies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37262"/>
            <a:ext cx="6400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On-going survey/Work in progress</a:t>
            </a:r>
          </a:p>
          <a:p>
            <a:endParaRPr lang="en-US" dirty="0" smtClean="0"/>
          </a:p>
          <a:p>
            <a:r>
              <a:rPr lang="en-US" dirty="0" smtClean="0"/>
              <a:t>21 Spiral Galaxies</a:t>
            </a:r>
          </a:p>
          <a:p>
            <a:pPr lvl="1"/>
            <a:r>
              <a:rPr lang="en-US" dirty="0" smtClean="0"/>
              <a:t>All from the Spitzer SINGS survey</a:t>
            </a:r>
          </a:p>
          <a:p>
            <a:pPr lvl="1"/>
            <a:r>
              <a:rPr lang="en-US" dirty="0" smtClean="0"/>
              <a:t>Full range of ancillary data</a:t>
            </a:r>
          </a:p>
          <a:p>
            <a:pPr lvl="1"/>
            <a:r>
              <a:rPr lang="en-US" dirty="0" smtClean="0"/>
              <a:t>Herschel KINGFISH project (PI: </a:t>
            </a:r>
            <a:r>
              <a:rPr lang="en-US" dirty="0" err="1" smtClean="0"/>
              <a:t>Kennicutt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Wide Range of Dynamical environments</a:t>
            </a:r>
          </a:p>
          <a:p>
            <a:pPr lvl="1"/>
            <a:r>
              <a:rPr lang="en-US" dirty="0" smtClean="0"/>
              <a:t>Strong/Weak spiral galaxies</a:t>
            </a:r>
          </a:p>
          <a:p>
            <a:pPr lvl="1"/>
            <a:r>
              <a:rPr lang="en-US" dirty="0" smtClean="0"/>
              <a:t>Strong/Weak/Non barred galaxies</a:t>
            </a:r>
          </a:p>
          <a:p>
            <a:pPr lvl="1"/>
            <a:r>
              <a:rPr lang="en-US" dirty="0" smtClean="0"/>
              <a:t>Flocculent galaxies </a:t>
            </a:r>
          </a:p>
          <a:p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335" y="1600200"/>
            <a:ext cx="1910665" cy="4945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ovieA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114800" y="1865376"/>
            <a:ext cx="4724400" cy="4535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</a:t>
            </a:r>
            <a:r>
              <a:rPr lang="en-US" dirty="0" err="1" smtClean="0"/>
              <a:t>GMCs</a:t>
            </a:r>
            <a:r>
              <a:rPr lang="en-US" dirty="0" smtClean="0"/>
              <a:t> evolve in Galactic Disks?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95400"/>
            <a:ext cx="8382001" cy="4525963"/>
          </a:xfrm>
        </p:spPr>
        <p:txBody>
          <a:bodyPr/>
          <a:lstStyle/>
          <a:p>
            <a:r>
              <a:rPr lang="en-US" dirty="0" smtClean="0"/>
              <a:t>Hydrodynamic simulations/Hydrodynamic instabilities</a:t>
            </a:r>
          </a:p>
          <a:p>
            <a:pPr lvl="1"/>
            <a:r>
              <a:rPr lang="en-US" dirty="0" smtClean="0"/>
              <a:t>Stellar spiral potential</a:t>
            </a:r>
          </a:p>
          <a:p>
            <a:pPr lvl="1"/>
            <a:r>
              <a:rPr lang="en-US" dirty="0" smtClean="0"/>
              <a:t>No gravity</a:t>
            </a:r>
          </a:p>
          <a:p>
            <a:pPr lvl="1"/>
            <a:r>
              <a:rPr lang="en-US" dirty="0" smtClean="0"/>
              <a:t>No magnetic field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35" y="3866228"/>
            <a:ext cx="3155564" cy="25345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6336268"/>
            <a:ext cx="2545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M51 (</a:t>
            </a:r>
            <a:r>
              <a:rPr lang="en-US" dirty="0" err="1" smtClean="0"/>
              <a:t>Scoville</a:t>
            </a:r>
            <a:r>
              <a:rPr lang="en-US" dirty="0" smtClean="0"/>
              <a:t> et al. 2001)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68571" y="632460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Wada &amp; Koda 2004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42"/>
            <a:ext cx="8229600" cy="1143000"/>
          </a:xfrm>
        </p:spPr>
        <p:txBody>
          <a:bodyPr/>
          <a:lstStyle/>
          <a:p>
            <a:r>
              <a:rPr lang="en-US" dirty="0" smtClean="0"/>
              <a:t>CARMA &amp; </a:t>
            </a:r>
            <a:r>
              <a:rPr lang="en-US" dirty="0" err="1" smtClean="0"/>
              <a:t>Nobeyama</a:t>
            </a:r>
            <a:r>
              <a:rPr lang="en-US" dirty="0" smtClean="0"/>
              <a:t> Obs. Of M51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2844"/>
            <a:ext cx="8229600" cy="4525963"/>
          </a:xfrm>
        </p:spPr>
        <p:txBody>
          <a:bodyPr/>
          <a:lstStyle/>
          <a:p>
            <a:r>
              <a:rPr lang="en-US" dirty="0" smtClean="0"/>
              <a:t>Best image-fidelity ever achieved with millimeter interferometers.</a:t>
            </a:r>
            <a:endParaRPr lang="en-US" dirty="0"/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761" y="3993792"/>
            <a:ext cx="9152157" cy="28642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" name="Rectangle 7"/>
          <p:cNvSpPr>
            <a:spLocks/>
          </p:cNvSpPr>
          <p:nvPr/>
        </p:nvSpPr>
        <p:spPr bwMode="auto">
          <a:xfrm>
            <a:off x="1298016" y="6031801"/>
            <a:ext cx="7845984" cy="70256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r"/>
            <a:endParaRPr lang="en-US" sz="4000" dirty="0">
              <a:solidFill>
                <a:schemeClr val="tx1"/>
              </a:solidFill>
              <a:latin typeface="Myriad Roman" charset="0"/>
              <a:ea typeface="Myriad Roman" charset="0"/>
              <a:cs typeface="Myriad Roman" charset="0"/>
              <a:sym typeface="Myriad Roman" charset="0"/>
            </a:endParaRPr>
          </a:p>
        </p:txBody>
      </p:sp>
      <p:sp>
        <p:nvSpPr>
          <p:cNvPr id="18" name="Rectangle 8"/>
          <p:cNvSpPr>
            <a:spLocks/>
          </p:cNvSpPr>
          <p:nvPr/>
        </p:nvSpPr>
        <p:spPr bwMode="auto">
          <a:xfrm>
            <a:off x="263577" y="4527062"/>
            <a:ext cx="3515931" cy="380907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800" dirty="0" smtClean="0">
                <a:solidFill>
                  <a:srgbClr val="FFFFFF"/>
                </a:solidFill>
                <a:latin typeface="Myriad Roman" charset="0"/>
                <a:ea typeface="Myriad Roman" charset="0"/>
                <a:cs typeface="Myriad Roman" charset="0"/>
                <a:sym typeface="Myriad Roman" charset="0"/>
              </a:rPr>
              <a:t>High-resolution image</a:t>
            </a:r>
            <a:endParaRPr lang="en-US" sz="2800" dirty="0">
              <a:solidFill>
                <a:srgbClr val="FFFFFF"/>
              </a:solidFill>
              <a:latin typeface="Myriad Roman" charset="0"/>
              <a:ea typeface="Myriad Roman" charset="0"/>
              <a:cs typeface="Myriad Roman" charset="0"/>
              <a:sym typeface="Myriad Roman" charset="0"/>
            </a:endParaRPr>
          </a:p>
        </p:txBody>
      </p:sp>
      <p:grpSp>
        <p:nvGrpSpPr>
          <p:cNvPr id="19" name="Group 2"/>
          <p:cNvGrpSpPr>
            <a:grpSpLocks/>
          </p:cNvGrpSpPr>
          <p:nvPr/>
        </p:nvGrpSpPr>
        <p:grpSpPr bwMode="auto">
          <a:xfrm>
            <a:off x="0" y="2248843"/>
            <a:ext cx="9157761" cy="2278219"/>
            <a:chOff x="226" y="5305"/>
            <a:chExt cx="8199" cy="2520"/>
          </a:xfrm>
        </p:grpSpPr>
        <p:sp>
          <p:nvSpPr>
            <p:cNvPr id="20" name="Rectangle 4"/>
            <p:cNvSpPr>
              <a:spLocks/>
            </p:cNvSpPr>
            <p:nvPr/>
          </p:nvSpPr>
          <p:spPr bwMode="auto">
            <a:xfrm>
              <a:off x="437" y="5544"/>
              <a:ext cx="3144" cy="36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2800" dirty="0">
                  <a:solidFill>
                    <a:schemeClr val="bg1"/>
                  </a:solidFill>
                  <a:latin typeface="Myriad Roman" charset="0"/>
                  <a:ea typeface="Myriad Roman" charset="0"/>
                  <a:cs typeface="Myriad Roman" charset="0"/>
                  <a:sym typeface="Myriad Roman" charset="0"/>
                </a:rPr>
                <a:t>Total</a:t>
              </a:r>
              <a:r>
                <a:rPr lang="en-US" sz="2800" dirty="0" smtClean="0">
                  <a:solidFill>
                    <a:schemeClr val="bg1"/>
                  </a:solidFill>
                  <a:latin typeface="Myriad Roman" charset="0"/>
                  <a:ea typeface="Myriad Roman" charset="0"/>
                  <a:cs typeface="Myriad Roman" charset="0"/>
                  <a:sym typeface="Myriad Roman" charset="0"/>
                </a:rPr>
                <a:t> power</a:t>
              </a:r>
              <a:endParaRPr lang="en-US" sz="2800" dirty="0">
                <a:solidFill>
                  <a:schemeClr val="bg1"/>
                </a:solidFill>
                <a:latin typeface="Myriad Roman" charset="0"/>
                <a:ea typeface="Myriad Roman" charset="0"/>
                <a:cs typeface="Myriad Roman" charset="0"/>
                <a:sym typeface="Myriad Roman" charset="0"/>
              </a:endParaRPr>
            </a:p>
          </p:txBody>
        </p:sp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/>
            <a:srcRect t="35371" r="110" b="18576"/>
            <a:stretch>
              <a:fillRect/>
            </a:stretch>
          </p:blipFill>
          <p:spPr bwMode="auto">
            <a:xfrm>
              <a:off x="226" y="5305"/>
              <a:ext cx="8199" cy="25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24" name="Rectangle 8"/>
          <p:cNvSpPr>
            <a:spLocks/>
          </p:cNvSpPr>
          <p:nvPr/>
        </p:nvSpPr>
        <p:spPr bwMode="auto">
          <a:xfrm>
            <a:off x="263577" y="2511063"/>
            <a:ext cx="3515931" cy="380907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800" dirty="0" smtClean="0">
                <a:solidFill>
                  <a:srgbClr val="FFFFFF"/>
                </a:solidFill>
                <a:latin typeface="Myriad Roman" charset="0"/>
                <a:ea typeface="Myriad Roman" charset="0"/>
                <a:cs typeface="Myriad Roman" charset="0"/>
                <a:sym typeface="Myriad Roman" charset="0"/>
              </a:rPr>
              <a:t>Total power</a:t>
            </a:r>
          </a:p>
          <a:p>
            <a:pPr algn="l"/>
            <a:r>
              <a:rPr lang="en-US" sz="2800" dirty="0" smtClean="0">
                <a:solidFill>
                  <a:srgbClr val="FFFFFF"/>
                </a:solidFill>
                <a:latin typeface="Myriad Roman" charset="0"/>
                <a:ea typeface="Myriad Roman" charset="0"/>
                <a:cs typeface="Myriad Roman" charset="0"/>
                <a:sym typeface="Myriad Roman" charset="0"/>
              </a:rPr>
              <a:t>Zero-baselines</a:t>
            </a:r>
            <a:endParaRPr lang="en-US" sz="2800" dirty="0">
              <a:solidFill>
                <a:srgbClr val="FFFFFF"/>
              </a:solidFill>
              <a:latin typeface="Myriad Roman" charset="0"/>
              <a:ea typeface="Myriad Roman" charset="0"/>
              <a:cs typeface="Myriad Roman" charset="0"/>
              <a:sym typeface="Myriad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1143000"/>
          </a:xfrm>
        </p:spPr>
        <p:txBody>
          <a:bodyPr/>
          <a:lstStyle/>
          <a:p>
            <a:r>
              <a:rPr lang="en-US" dirty="0" smtClean="0"/>
              <a:t>CO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862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Resolution</a:t>
            </a:r>
          </a:p>
          <a:p>
            <a:pPr lvl="1"/>
            <a:r>
              <a:rPr lang="en-US" dirty="0" smtClean="0"/>
              <a:t>~2-4” </a:t>
            </a:r>
            <a:endParaRPr lang="en-US" sz="1400" dirty="0" smtClean="0"/>
          </a:p>
          <a:p>
            <a:pPr lvl="1"/>
            <a:r>
              <a:rPr lang="en-US" dirty="0" smtClean="0"/>
              <a:t>~100-200pc at 10Mpc</a:t>
            </a:r>
          </a:p>
          <a:p>
            <a:pPr lvl="1"/>
            <a:r>
              <a:rPr lang="en-US" dirty="0" smtClean="0"/>
              <a:t>Typical separation of </a:t>
            </a:r>
            <a:r>
              <a:rPr lang="en-US" dirty="0" err="1" smtClean="0"/>
              <a:t>GMCs</a:t>
            </a:r>
            <a:r>
              <a:rPr lang="en-US" dirty="0" smtClean="0"/>
              <a:t> in MW ~100-1000pc</a:t>
            </a:r>
          </a:p>
          <a:p>
            <a:r>
              <a:rPr lang="en-US" dirty="0" smtClean="0"/>
              <a:t>Sensitivity</a:t>
            </a:r>
          </a:p>
          <a:p>
            <a:pPr lvl="1"/>
            <a:r>
              <a:rPr lang="en-US" dirty="0" smtClean="0"/>
              <a:t>~40 </a:t>
            </a:r>
            <a:r>
              <a:rPr lang="en-US" dirty="0" err="1" smtClean="0"/>
              <a:t>mJy</a:t>
            </a:r>
            <a:endParaRPr lang="en-US" dirty="0" smtClean="0"/>
          </a:p>
          <a:p>
            <a:pPr lvl="1"/>
            <a:r>
              <a:rPr lang="en-US" dirty="0" smtClean="0"/>
              <a:t>4sigma ~ </a:t>
            </a:r>
            <a:r>
              <a:rPr lang="en-US" dirty="0" smtClean="0">
                <a:solidFill>
                  <a:srgbClr val="FF0000"/>
                </a:solidFill>
              </a:rPr>
              <a:t>4x10</a:t>
            </a:r>
            <a:r>
              <a:rPr lang="en-US" baseline="30000" dirty="0" smtClean="0">
                <a:solidFill>
                  <a:srgbClr val="FF0000"/>
                </a:solidFill>
              </a:rPr>
              <a:t>5</a:t>
            </a:r>
            <a:r>
              <a:rPr lang="en-US" dirty="0" smtClean="0">
                <a:solidFill>
                  <a:srgbClr val="FF0000"/>
                </a:solidFill>
              </a:rPr>
              <a:t>Msun</a:t>
            </a:r>
            <a:endParaRPr lang="en-US" dirty="0" smtClean="0"/>
          </a:p>
          <a:p>
            <a:r>
              <a:rPr lang="en-US" dirty="0" smtClean="0"/>
              <a:t>Two improvements</a:t>
            </a:r>
          </a:p>
          <a:p>
            <a:pPr lvl="1"/>
            <a:r>
              <a:rPr lang="en-US" dirty="0" smtClean="0"/>
              <a:t>Detecting typical </a:t>
            </a:r>
            <a:r>
              <a:rPr lang="en-US" dirty="0" err="1" smtClean="0"/>
              <a:t>GMCs</a:t>
            </a:r>
            <a:r>
              <a:rPr lang="en-US" dirty="0" smtClean="0"/>
              <a:t> in nearby galaxies</a:t>
            </a:r>
          </a:p>
          <a:p>
            <a:pPr lvl="1"/>
            <a:r>
              <a:rPr lang="en-US" dirty="0" smtClean="0"/>
              <a:t>High-contrast imaging </a:t>
            </a:r>
            <a:r>
              <a:rPr lang="en-US" dirty="0" err="1" smtClean="0"/>
              <a:t>interarm</a:t>
            </a:r>
            <a:r>
              <a:rPr lang="en-US" dirty="0" smtClean="0"/>
              <a:t> structures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6324600"/>
            <a:ext cx="1691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Koda et al. 2009</a:t>
            </a:r>
            <a:endParaRPr lang="en-US" dirty="0"/>
          </a:p>
        </p:txBody>
      </p:sp>
      <p:pic>
        <p:nvPicPr>
          <p:cNvPr id="6" name="Picture 5" descr="m51_carm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132607" y="0"/>
            <a:ext cx="5016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87447" cy="1143000"/>
          </a:xfrm>
        </p:spPr>
        <p:txBody>
          <a:bodyPr/>
          <a:lstStyle/>
          <a:p>
            <a:r>
              <a:rPr lang="en-US" dirty="0" smtClean="0"/>
              <a:t>8 </a:t>
            </a:r>
            <a:r>
              <a:rPr lang="en-US" dirty="0" err="1" smtClean="0"/>
              <a:t>micron(PAH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Spitzer SINGS survey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6324600"/>
            <a:ext cx="1907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Calzetti</a:t>
            </a:r>
            <a:r>
              <a:rPr lang="en-US" dirty="0" smtClean="0"/>
              <a:t> et al. 2005</a:t>
            </a:r>
            <a:endParaRPr lang="en-US" dirty="0"/>
          </a:p>
        </p:txBody>
      </p:sp>
      <p:pic>
        <p:nvPicPr>
          <p:cNvPr id="8" name="Picture 7" descr="m51_8micro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144646" y="14777"/>
            <a:ext cx="4999354" cy="68432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GMC &amp; GMA Distribution</a:t>
            </a:r>
            <a:endParaRPr lang="en-US" dirty="0"/>
          </a:p>
        </p:txBody>
      </p:sp>
      <p:pic>
        <p:nvPicPr>
          <p:cNvPr id="4" name="Picture 1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5964" y="2201333"/>
            <a:ext cx="3173236" cy="4351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43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Giant Molecular Associations (</a:t>
            </a:r>
            <a:r>
              <a:rPr lang="en-US" dirty="0" err="1" smtClean="0"/>
              <a:t>GMAs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10</a:t>
            </a:r>
            <a:r>
              <a:rPr lang="en-US" baseline="30000" dirty="0" smtClean="0"/>
              <a:t>7-8 </a:t>
            </a:r>
            <a:r>
              <a:rPr lang="en-US" dirty="0" err="1" smtClean="0"/>
              <a:t>Msun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Only on spiral arms</a:t>
            </a:r>
          </a:p>
          <a:p>
            <a:r>
              <a:rPr lang="en-US" dirty="0" smtClean="0"/>
              <a:t>Giant Molecular Clouds (</a:t>
            </a:r>
            <a:r>
              <a:rPr lang="en-US" dirty="0" err="1" smtClean="0"/>
              <a:t>GMCs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10</a:t>
            </a:r>
            <a:r>
              <a:rPr lang="en-US" baseline="30000" dirty="0" smtClean="0"/>
              <a:t>5-6 </a:t>
            </a:r>
            <a:r>
              <a:rPr lang="en-US" dirty="0" err="1" smtClean="0"/>
              <a:t>Msun</a:t>
            </a:r>
            <a:endParaRPr lang="en-US" dirty="0" smtClean="0"/>
          </a:p>
          <a:p>
            <a:pPr lvl="1"/>
            <a:r>
              <a:rPr lang="en-US" dirty="0" smtClean="0"/>
              <a:t>Both in arm and inter-arm regions</a:t>
            </a:r>
          </a:p>
          <a:p>
            <a:pPr lvl="1"/>
            <a:endParaRPr lang="en-US" dirty="0" smtClean="0"/>
          </a:p>
          <a:p>
            <a:r>
              <a:rPr lang="en-US" dirty="0" err="1" smtClean="0">
                <a:solidFill>
                  <a:srgbClr val="FF0000"/>
                </a:solidFill>
              </a:rPr>
              <a:t>GMAs</a:t>
            </a:r>
            <a:r>
              <a:rPr lang="en-US" dirty="0" smtClean="0">
                <a:solidFill>
                  <a:srgbClr val="FF0000"/>
                </a:solidFill>
              </a:rPr>
              <a:t> are assembled on spiral arms, and broken up through spiral arms.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6324600"/>
            <a:ext cx="1691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Koda et al.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gure1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223" y="1947333"/>
            <a:ext cx="3577530" cy="4746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GMA Destruction due to Spiral Shears</a:t>
            </a:r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468533" y="1485370"/>
            <a:ext cx="152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0862"/>
                </a:solidFill>
              </a:rPr>
              <a:t>Velocity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525963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T</a:t>
            </a:r>
            <a:r>
              <a:rPr lang="en-US" baseline="-25000" dirty="0" err="1" smtClean="0">
                <a:solidFill>
                  <a:srgbClr val="FF0000"/>
                </a:solidFill>
              </a:rPr>
              <a:t>free</a:t>
            </a:r>
            <a:r>
              <a:rPr lang="en-US" baseline="-25000" dirty="0" smtClean="0">
                <a:solidFill>
                  <a:srgbClr val="FF0000"/>
                </a:solidFill>
              </a:rPr>
              <a:t>-fall</a:t>
            </a:r>
            <a:r>
              <a:rPr lang="en-US" dirty="0" smtClean="0">
                <a:solidFill>
                  <a:srgbClr val="FF0000"/>
                </a:solidFill>
              </a:rPr>
              <a:t>~ 5-10 </a:t>
            </a:r>
            <a:r>
              <a:rPr lang="en-US" dirty="0" err="1" smtClean="0">
                <a:solidFill>
                  <a:srgbClr val="FF0000"/>
                </a:solidFill>
              </a:rPr>
              <a:t>Myr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Surface densities of </a:t>
            </a:r>
            <a:r>
              <a:rPr lang="en-US" dirty="0" err="1" smtClean="0"/>
              <a:t>GMAs</a:t>
            </a:r>
            <a:r>
              <a:rPr lang="en-US" dirty="0" smtClean="0"/>
              <a:t> ~200-1000 Msun/pc2</a:t>
            </a:r>
          </a:p>
          <a:p>
            <a:pPr lvl="1"/>
            <a:r>
              <a:rPr lang="en-US" dirty="0" smtClean="0"/>
              <a:t>Assuming the thickness of 100pc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</a:t>
            </a:r>
            <a:r>
              <a:rPr lang="en-US" baseline="-25000" dirty="0" smtClean="0">
                <a:solidFill>
                  <a:srgbClr val="FF0000"/>
                </a:solidFill>
              </a:rPr>
              <a:t>shear</a:t>
            </a:r>
            <a:r>
              <a:rPr lang="en-US" dirty="0" smtClean="0">
                <a:solidFill>
                  <a:srgbClr val="FF0000"/>
                </a:solidFill>
              </a:rPr>
              <a:t>~5-10 </a:t>
            </a:r>
            <a:r>
              <a:rPr lang="en-US" dirty="0" err="1" smtClean="0">
                <a:solidFill>
                  <a:srgbClr val="FF0000"/>
                </a:solidFill>
              </a:rPr>
              <a:t>Myr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Velocity gradient across spiral arms: </a:t>
            </a:r>
            <a:r>
              <a:rPr lang="en-US" dirty="0" err="1" smtClean="0"/>
              <a:t>dv/dr</a:t>
            </a:r>
            <a:r>
              <a:rPr lang="en-US" dirty="0" smtClean="0"/>
              <a:t> &gt; 200km/s/kpc</a:t>
            </a:r>
          </a:p>
          <a:p>
            <a:pPr lvl="1"/>
            <a:r>
              <a:rPr lang="en-US" dirty="0" err="1" smtClean="0"/>
              <a:t>T</a:t>
            </a:r>
            <a:r>
              <a:rPr lang="en-US" baseline="-25000" dirty="0" err="1" smtClean="0"/>
              <a:t>shear</a:t>
            </a:r>
            <a:r>
              <a:rPr lang="en-US" dirty="0" smtClean="0"/>
              <a:t> = 1/A</a:t>
            </a:r>
            <a:r>
              <a:rPr lang="en-US" baseline="-25000" dirty="0" smtClean="0"/>
              <a:t>oort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838200" y="6324600"/>
            <a:ext cx="1691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Koda et al.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1411</TotalTime>
  <Words>780</Words>
  <Application>Microsoft Macintosh PowerPoint</Application>
  <PresentationFormat>On-screen Show (4:3)</PresentationFormat>
  <Paragraphs>163</Paragraphs>
  <Slides>17</Slides>
  <Notes>4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CARMA-Nobeyama 45m telescope CO Survey of Nearby Galaxies</vt:lpstr>
      <vt:lpstr>Collaborators</vt:lpstr>
      <vt:lpstr>CARMA &amp; Nobeyama CO Survey of Nearby Galaxies</vt:lpstr>
      <vt:lpstr>How GMCs evolve in Galactic Disks?</vt:lpstr>
      <vt:lpstr>CARMA &amp; Nobeyama Obs. Of M51</vt:lpstr>
      <vt:lpstr>CO map</vt:lpstr>
      <vt:lpstr>8 micron(PAH)</vt:lpstr>
      <vt:lpstr>GMC &amp; GMA Distribution</vt:lpstr>
      <vt:lpstr>GMA Destruction due to Spiral Shears</vt:lpstr>
      <vt:lpstr>Dynamically-Driven Gas Evolution</vt:lpstr>
      <vt:lpstr>GMCs with Little/No Star Formation</vt:lpstr>
      <vt:lpstr>21 Galaxies with CARMA &amp; NRO45</vt:lpstr>
      <vt:lpstr>Status and Examples</vt:lpstr>
      <vt:lpstr>GMA Coagulation on Galactic Structures</vt:lpstr>
      <vt:lpstr>Critical developments</vt:lpstr>
      <vt:lpstr>Summary</vt:lpstr>
      <vt:lpstr>How GMCs evolve in Galactic Rotation?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CARMA-Nobeyama CO Survey of Nearby Galaxies</dc:title>
  <dc:creator>Jin Koda</dc:creator>
  <cp:lastModifiedBy>Jin Koda</cp:lastModifiedBy>
  <cp:revision>360</cp:revision>
  <dcterms:created xsi:type="dcterms:W3CDTF">2009-09-22T10:18:29Z</dcterms:created>
  <dcterms:modified xsi:type="dcterms:W3CDTF">2009-09-22T12:39:37Z</dcterms:modified>
</cp:coreProperties>
</file>