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3" r:id="rId7"/>
    <p:sldId id="265" r:id="rId8"/>
    <p:sldId id="267" r:id="rId9"/>
    <p:sldId id="266" r:id="rId10"/>
    <p:sldId id="260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22023"/>
    <a:srgbClr val="EB7472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7C1-22C9-4DC5-B2B8-5C328EC9B43C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6CBC-3ECC-4F6F-B0F7-1667CF310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7C1-22C9-4DC5-B2B8-5C328EC9B43C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6CBC-3ECC-4F6F-B0F7-1667CF310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7C1-22C9-4DC5-B2B8-5C328EC9B43C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6CBC-3ECC-4F6F-B0F7-1667CF310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7C1-22C9-4DC5-B2B8-5C328EC9B43C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6CBC-3ECC-4F6F-B0F7-1667CF310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7C1-22C9-4DC5-B2B8-5C328EC9B43C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6CBC-3ECC-4F6F-B0F7-1667CF310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7C1-22C9-4DC5-B2B8-5C328EC9B43C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6CBC-3ECC-4F6F-B0F7-1667CF310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7C1-22C9-4DC5-B2B8-5C328EC9B43C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6CBC-3ECC-4F6F-B0F7-1667CF310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7C1-22C9-4DC5-B2B8-5C328EC9B43C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6CBC-3ECC-4F6F-B0F7-1667CF310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7C1-22C9-4DC5-B2B8-5C328EC9B43C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6CBC-3ECC-4F6F-B0F7-1667CF310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7C1-22C9-4DC5-B2B8-5C328EC9B43C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6CBC-3ECC-4F6F-B0F7-1667CF310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B7C1-22C9-4DC5-B2B8-5C328EC9B43C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6CBC-3ECC-4F6F-B0F7-1667CF310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B7C1-22C9-4DC5-B2B8-5C328EC9B43C}" type="datetimeFigureOut">
              <a:rPr lang="en-US" smtClean="0"/>
              <a:pPr/>
              <a:t>9/18/09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86CBC-3ECC-4F6F-B0F7-1667CF310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Full SED Analysis of</a:t>
            </a:r>
            <a:r>
              <a:rPr lang="en-US" b="1" dirty="0" smtClean="0"/>
              <a:t> </a:t>
            </a:r>
            <a:r>
              <a:rPr lang="en-US" b="1" dirty="0" err="1" smtClean="0"/>
              <a:t>Intracluster</a:t>
            </a:r>
            <a:r>
              <a:rPr lang="en-US" b="1" dirty="0" smtClean="0"/>
              <a:t> </a:t>
            </a:r>
            <a:r>
              <a:rPr lang="en-US" b="1" dirty="0" smtClean="0"/>
              <a:t>Light in the Virgo cluster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81400"/>
            <a:ext cx="7543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Jessica Krick</a:t>
            </a:r>
          </a:p>
          <a:p>
            <a:r>
              <a:rPr lang="en-US" dirty="0" smtClean="0"/>
              <a:t>Eric Murphy, </a:t>
            </a:r>
            <a:r>
              <a:rPr lang="en-US" dirty="0" err="1" smtClean="0"/>
              <a:t>Vandana</a:t>
            </a:r>
            <a:r>
              <a:rPr lang="en-US" dirty="0" smtClean="0"/>
              <a:t> Desai, Carrie Bridge</a:t>
            </a:r>
          </a:p>
          <a:p>
            <a:r>
              <a:rPr lang="en-US" sz="2353" dirty="0" smtClean="0"/>
              <a:t>Chris </a:t>
            </a:r>
            <a:r>
              <a:rPr lang="en-US" sz="2353" dirty="0" err="1" smtClean="0"/>
              <a:t>Mihos</a:t>
            </a:r>
            <a:r>
              <a:rPr lang="en-US" sz="2353" dirty="0" smtClean="0"/>
              <a:t>, Craig </a:t>
            </a:r>
            <a:r>
              <a:rPr lang="en-US" sz="2353" dirty="0" err="1" smtClean="0"/>
              <a:t>Rudick</a:t>
            </a:r>
            <a:r>
              <a:rPr lang="en-US" sz="2353" dirty="0" smtClean="0"/>
              <a:t>, James Neill, Jason </a:t>
            </a:r>
            <a:r>
              <a:rPr lang="en-US" sz="2353" dirty="0" err="1" smtClean="0"/>
              <a:t>Surace</a:t>
            </a:r>
            <a:r>
              <a:rPr lang="en-US" sz="2353" dirty="0" smtClean="0"/>
              <a:t>, Jeffrey Kenney, Jacqueline van </a:t>
            </a:r>
            <a:r>
              <a:rPr lang="en-US" sz="2353" dirty="0" err="1" smtClean="0"/>
              <a:t>Gorkom</a:t>
            </a:r>
            <a:r>
              <a:rPr lang="en-US" sz="2353" dirty="0" smtClean="0"/>
              <a:t>, Ray </a:t>
            </a:r>
            <a:r>
              <a:rPr lang="en-US" sz="2353" dirty="0" err="1" smtClean="0"/>
              <a:t>Carlberg</a:t>
            </a:r>
            <a:r>
              <a:rPr lang="en-US" sz="2353" dirty="0" smtClean="0"/>
              <a:t> </a:t>
            </a:r>
            <a:endParaRPr lang="en-US" sz="235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r>
              <a:rPr lang="en-US" dirty="0" smtClean="0"/>
              <a:t>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810000" cy="3916363"/>
          </a:xfrm>
        </p:spPr>
        <p:txBody>
          <a:bodyPr/>
          <a:lstStyle/>
          <a:p>
            <a:r>
              <a:rPr lang="en-US" dirty="0" smtClean="0"/>
              <a:t>Warm</a:t>
            </a:r>
            <a:r>
              <a:rPr lang="en-US" dirty="0" smtClean="0"/>
              <a:t> </a:t>
            </a:r>
            <a:r>
              <a:rPr lang="en-US" dirty="0" smtClean="0"/>
              <a:t>S</a:t>
            </a:r>
            <a:r>
              <a:rPr lang="en-US" dirty="0" smtClean="0"/>
              <a:t>pitzer: </a:t>
            </a:r>
            <a:r>
              <a:rPr lang="en-US" dirty="0" smtClean="0"/>
              <a:t>Are we missing old, low mass stellar populations?</a:t>
            </a:r>
          </a:p>
          <a:p>
            <a:r>
              <a:rPr lang="en-US" dirty="0" smtClean="0"/>
              <a:t>GALEX proposal to look for other young, dusty populations</a:t>
            </a:r>
            <a:endParaRPr lang="en-US" dirty="0"/>
          </a:p>
        </p:txBody>
      </p:sp>
      <p:pic>
        <p:nvPicPr>
          <p:cNvPr id="5" name="Content Placeholder 4" descr="overlay_invert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3127" b="-23127"/>
          <a:stretch>
            <a:fillRect/>
          </a:stretch>
        </p:blipFill>
        <p:spPr>
          <a:xfrm>
            <a:off x="4267200" y="831640"/>
            <a:ext cx="4724400" cy="5294523"/>
          </a:xfrm>
        </p:spPr>
      </p:pic>
      <p:sp>
        <p:nvSpPr>
          <p:cNvPr id="6" name="Oval 5"/>
          <p:cNvSpPr/>
          <p:nvPr/>
        </p:nvSpPr>
        <p:spPr>
          <a:xfrm>
            <a:off x="6096000" y="2514600"/>
            <a:ext cx="2133600" cy="2057400"/>
          </a:xfrm>
          <a:prstGeom prst="ellipse">
            <a:avLst/>
          </a:prstGeom>
          <a:noFill/>
          <a:ln w="349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hos.jpg"/>
          <p:cNvPicPr>
            <a:picLocks noChangeAspect="1"/>
          </p:cNvPicPr>
          <p:nvPr/>
        </p:nvPicPr>
        <p:blipFill>
          <a:blip r:embed="rId2">
            <a:alphaModFix amt="53000"/>
          </a:blip>
          <a:stretch>
            <a:fillRect/>
          </a:stretch>
        </p:blipFill>
        <p:spPr>
          <a:xfrm>
            <a:off x="105032" y="0"/>
            <a:ext cx="89339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A </a:t>
            </a:r>
            <a:r>
              <a:rPr lang="en-US" dirty="0"/>
              <a:t>F</a:t>
            </a:r>
            <a:r>
              <a:rPr lang="en-US" dirty="0" smtClean="0"/>
              <a:t>ull </a:t>
            </a:r>
            <a:r>
              <a:rPr lang="en-US" dirty="0"/>
              <a:t>C</a:t>
            </a:r>
            <a:r>
              <a:rPr lang="en-US" dirty="0" smtClean="0"/>
              <a:t>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Stars; old and young</a:t>
            </a:r>
          </a:p>
          <a:p>
            <a:pPr lvl="1"/>
            <a:r>
              <a:rPr lang="en-US" dirty="0" smtClean="0"/>
              <a:t>First detection of ICL in the UV.</a:t>
            </a:r>
          </a:p>
          <a:p>
            <a:pPr lvl="1"/>
            <a:r>
              <a:rPr lang="en-US" dirty="0" smtClean="0"/>
              <a:t>Unprecedented coverage of the UV to IR SED constraining the relative ages and origins of the ICL.</a:t>
            </a:r>
          </a:p>
          <a:p>
            <a:pPr lvl="1"/>
            <a:r>
              <a:rPr lang="en-US" dirty="0" smtClean="0"/>
              <a:t>Accurately measure the stellar mass of the ICL population, constraining chemical enrichment models of the ICM.</a:t>
            </a:r>
          </a:p>
          <a:p>
            <a:r>
              <a:rPr lang="en-US" dirty="0" smtClean="0"/>
              <a:t>Dust</a:t>
            </a:r>
          </a:p>
          <a:p>
            <a:pPr lvl="1"/>
            <a:r>
              <a:rPr lang="en-US" dirty="0" smtClean="0"/>
              <a:t>Potential first detection of dust in the ICL.</a:t>
            </a:r>
          </a:p>
          <a:p>
            <a:pPr lvl="1"/>
            <a:r>
              <a:rPr lang="en-US" dirty="0" smtClean="0"/>
              <a:t>Inform hierarchical formation models and studies of high-</a:t>
            </a:r>
            <a:r>
              <a:rPr lang="en-US" dirty="0" err="1" smtClean="0"/>
              <a:t>z’s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Gas</a:t>
            </a:r>
          </a:p>
          <a:p>
            <a:pPr lvl="1"/>
            <a:r>
              <a:rPr lang="en-US" dirty="0" smtClean="0"/>
              <a:t>Search for stellar counterparts to gas streams.</a:t>
            </a:r>
          </a:p>
          <a:p>
            <a:pPr lvl="1"/>
            <a:r>
              <a:rPr lang="en-US" dirty="0" smtClean="0"/>
              <a:t>Put together all the clues to understand the physical mechanisms at play in the center of the Virgo cluster.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Point</a:t>
            </a:r>
            <a:endParaRPr lang="en-US" dirty="0"/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1"/>
          </p:nvPr>
        </p:nvSpPr>
        <p:spPr>
          <a:xfrm rot="16200000">
            <a:off x="2118520" y="-243683"/>
            <a:ext cx="4906963" cy="82296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Galaxy evolution proceeds through gravitational and gas dynamical effects. The </a:t>
            </a:r>
            <a:r>
              <a:rPr lang="en-US" dirty="0" err="1" smtClean="0"/>
              <a:t>intracluster</a:t>
            </a:r>
            <a:r>
              <a:rPr lang="en-US" dirty="0" smtClean="0"/>
              <a:t> </a:t>
            </a:r>
            <a:r>
              <a:rPr lang="en-US" dirty="0" smtClean="0"/>
              <a:t>light (</a:t>
            </a:r>
            <a:r>
              <a:rPr lang="en-US" dirty="0" smtClean="0"/>
              <a:t>ICL) is a fossil record of these effects.  </a:t>
            </a:r>
          </a:p>
          <a:p>
            <a:pPr lvl="1"/>
            <a:r>
              <a:rPr lang="en-US" dirty="0" smtClean="0"/>
              <a:t>Did the IC stars form in galaxies and then get stripped, or did</a:t>
            </a:r>
            <a:r>
              <a:rPr lang="en-US" dirty="0" smtClean="0"/>
              <a:t> </a:t>
            </a:r>
            <a:r>
              <a:rPr lang="en-US" dirty="0" smtClean="0"/>
              <a:t>they</a:t>
            </a:r>
            <a:r>
              <a:rPr lang="en-US" dirty="0" smtClean="0"/>
              <a:t> </a:t>
            </a:r>
            <a:r>
              <a:rPr lang="en-US" dirty="0" smtClean="0"/>
              <a:t>form in situ?</a:t>
            </a:r>
          </a:p>
          <a:p>
            <a:pPr lvl="1"/>
            <a:r>
              <a:rPr lang="en-US" dirty="0" smtClean="0"/>
              <a:t>If galaxies, then which type? And what process is responsible for the stripping?</a:t>
            </a:r>
          </a:p>
          <a:p>
            <a:pPr lvl="1"/>
            <a:r>
              <a:rPr lang="en-US" dirty="0" smtClean="0"/>
              <a:t>What are ramifications for models of ICM enrichment, galaxy interactions, and structure formation?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_inv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9" y="0"/>
            <a:ext cx="8950061" cy="6858000"/>
          </a:xfrm>
          <a:prstGeom prst="rect">
            <a:avLst/>
          </a:prstGeom>
        </p:spPr>
      </p:pic>
      <p:pic>
        <p:nvPicPr>
          <p:cNvPr id="4" name="Picture 3" descr="mih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32" y="0"/>
            <a:ext cx="89339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477000"/>
            <a:ext cx="1805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Mihos</a:t>
            </a:r>
            <a:r>
              <a:rPr lang="en-US" dirty="0" smtClean="0"/>
              <a:t> et al. 2005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09600"/>
            <a:ext cx="1164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Virgo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9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verlay_inv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9" y="0"/>
            <a:ext cx="895006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09600"/>
            <a:ext cx="1164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Virgo</a:t>
            </a:r>
            <a:endParaRPr lang="en-US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7160" y="1676400"/>
            <a:ext cx="8869680" cy="4572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First ICL Detection in the UV</a:t>
            </a:r>
            <a:endParaRPr lang="en-US" dirty="0"/>
          </a:p>
        </p:txBody>
      </p:sp>
      <p:pic>
        <p:nvPicPr>
          <p:cNvPr id="7" name="Picture 6" descr="fu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2788075" cy="3962400"/>
          </a:xfrm>
          <a:prstGeom prst="rect">
            <a:avLst/>
          </a:prstGeom>
        </p:spPr>
      </p:pic>
      <p:pic>
        <p:nvPicPr>
          <p:cNvPr id="9" name="Picture 8" descr="nu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057400"/>
            <a:ext cx="2808598" cy="3962400"/>
          </a:xfrm>
          <a:prstGeom prst="rect">
            <a:avLst/>
          </a:prstGeom>
        </p:spPr>
      </p:pic>
      <p:pic>
        <p:nvPicPr>
          <p:cNvPr id="10" name="Picture 9" descr="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57401"/>
            <a:ext cx="2803228" cy="3962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057400" y="5715000"/>
            <a:ext cx="7620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65543" y="5638800"/>
            <a:ext cx="75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25Kpc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5410200"/>
            <a:ext cx="35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15300" y="1688069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FUV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4800" y="1688069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N</a:t>
            </a:r>
            <a:r>
              <a:rPr lang="en-US" sz="2000" b="1" dirty="0" smtClean="0">
                <a:solidFill>
                  <a:srgbClr val="000000"/>
                </a:solidFill>
              </a:rPr>
              <a:t>UV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20618" y="1688069"/>
            <a:ext cx="338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V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4920734"/>
            <a:ext cx="8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N4438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505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SED modeling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657600" cy="4525963"/>
          </a:xfrm>
        </p:spPr>
        <p:txBody>
          <a:bodyPr>
            <a:normAutofit fontScale="92500"/>
          </a:bodyPr>
          <a:lstStyle/>
          <a:p>
            <a:r>
              <a:rPr lang="en-US" sz="2595" dirty="0" smtClean="0"/>
              <a:t>GALEX FUV &amp; </a:t>
            </a:r>
            <a:r>
              <a:rPr lang="en-US" sz="2595" dirty="0" smtClean="0"/>
              <a:t>NUV and </a:t>
            </a:r>
            <a:r>
              <a:rPr lang="en-US" sz="2595" dirty="0" smtClean="0"/>
              <a:t>Schmidt B &amp;V of high surface brightness part of </a:t>
            </a:r>
            <a:r>
              <a:rPr lang="en-US" sz="2595" dirty="0" smtClean="0"/>
              <a:t>plume.</a:t>
            </a:r>
          </a:p>
          <a:p>
            <a:r>
              <a:rPr lang="en-US" sz="2595" dirty="0" smtClean="0"/>
              <a:t>3σ error bars from background </a:t>
            </a:r>
            <a:r>
              <a:rPr lang="en-US" sz="2595" dirty="0" smtClean="0"/>
              <a:t>fluctuations.</a:t>
            </a:r>
          </a:p>
          <a:p>
            <a:r>
              <a:rPr lang="en-US" sz="2595" dirty="0" smtClean="0"/>
              <a:t>Model is a simple </a:t>
            </a:r>
            <a:r>
              <a:rPr lang="en-US" sz="2595" dirty="0" smtClean="0"/>
              <a:t>stellar population with instantaneous </a:t>
            </a:r>
            <a:r>
              <a:rPr lang="en-US" sz="2595" dirty="0" smtClean="0"/>
              <a:t>burst.</a:t>
            </a:r>
          </a:p>
          <a:p>
            <a:r>
              <a:rPr lang="en-US" sz="2595" dirty="0" smtClean="0"/>
              <a:t>Monte </a:t>
            </a:r>
            <a:r>
              <a:rPr lang="en-US" sz="2595" dirty="0" err="1" smtClean="0"/>
              <a:t>carlo</a:t>
            </a:r>
            <a:r>
              <a:rPr lang="en-US" sz="2595" dirty="0" smtClean="0"/>
              <a:t> errors on Age and </a:t>
            </a:r>
            <a:r>
              <a:rPr lang="en-US" sz="2595" dirty="0" smtClean="0"/>
              <a:t>extinction.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69080" y="990600"/>
            <a:ext cx="4922520" cy="36467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ume-s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69080" y="1066800"/>
            <a:ext cx="4998720" cy="357051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24400" y="4792094"/>
          <a:ext cx="3733800" cy="18288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66900"/>
                <a:gridCol w="1866900"/>
              </a:tblGrid>
              <a:tr h="318339">
                <a:tc>
                  <a:txBody>
                    <a:bodyPr/>
                    <a:lstStyle/>
                    <a:p>
                      <a:r>
                        <a:rPr lang="en-US" dirty="0" smtClean="0"/>
                        <a:t>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Detection</a:t>
                      </a:r>
                      <a:endParaRPr lang="en-US" dirty="0"/>
                    </a:p>
                  </a:txBody>
                  <a:tcPr/>
                </a:tc>
              </a:tr>
              <a:tr h="318339">
                <a:tc>
                  <a:txBody>
                    <a:bodyPr/>
                    <a:lstStyle/>
                    <a:p>
                      <a:r>
                        <a:rPr lang="en-US" dirty="0" smtClean="0"/>
                        <a:t>FUV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15σ</a:t>
                      </a:r>
                      <a:endParaRPr lang="en-US" dirty="0"/>
                    </a:p>
                  </a:txBody>
                  <a:tcPr/>
                </a:tc>
              </a:tr>
              <a:tr h="318339">
                <a:tc>
                  <a:txBody>
                    <a:bodyPr/>
                    <a:lstStyle/>
                    <a:p>
                      <a:r>
                        <a:rPr lang="en-US" dirty="0" smtClean="0"/>
                        <a:t>NUV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1σ</a:t>
                      </a:r>
                      <a:endParaRPr lang="en-US" dirty="0"/>
                    </a:p>
                  </a:txBody>
                  <a:tcPr/>
                </a:tc>
              </a:tr>
              <a:tr h="318339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13σ</a:t>
                      </a:r>
                      <a:endParaRPr lang="en-US" dirty="0"/>
                    </a:p>
                  </a:txBody>
                  <a:tcPr/>
                </a:tc>
              </a:tr>
              <a:tr h="318339"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11σ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 Implies ICL is Both </a:t>
            </a:r>
            <a:br>
              <a:rPr lang="en-US" dirty="0" smtClean="0"/>
            </a:b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Young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A22023"/>
                </a:solidFill>
              </a:rPr>
              <a:t>Dusty</a:t>
            </a:r>
            <a:endParaRPr lang="en-US" dirty="0">
              <a:solidFill>
                <a:srgbClr val="EB747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IC stars are not well mixed </a:t>
            </a:r>
            <a:r>
              <a:rPr lang="en-US" sz="2595" dirty="0" smtClean="0">
                <a:solidFill>
                  <a:schemeClr val="bg1"/>
                </a:solidFill>
              </a:rPr>
              <a:t>(</a:t>
            </a:r>
            <a:r>
              <a:rPr lang="en-US" sz="2595" dirty="0">
                <a:solidFill>
                  <a:schemeClr val="bg1"/>
                </a:solidFill>
              </a:rPr>
              <a:t>W</a:t>
            </a:r>
            <a:r>
              <a:rPr lang="en-US" sz="2595" dirty="0" smtClean="0">
                <a:solidFill>
                  <a:schemeClr val="bg1"/>
                </a:solidFill>
              </a:rPr>
              <a:t>illiams et al 2007)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have to date only evidence for a ubiquitous,  old population </a:t>
            </a:r>
            <a:r>
              <a:rPr lang="en-US" sz="2595" dirty="0" smtClean="0">
                <a:solidFill>
                  <a:schemeClr val="bg1"/>
                </a:solidFill>
              </a:rPr>
              <a:t>(Krick et al. 2007,  </a:t>
            </a:r>
            <a:r>
              <a:rPr lang="en-US" sz="2595" dirty="0" err="1" smtClean="0">
                <a:solidFill>
                  <a:schemeClr val="bg1"/>
                </a:solidFill>
              </a:rPr>
              <a:t>Feldmeier</a:t>
            </a:r>
            <a:r>
              <a:rPr lang="en-US" sz="2595" dirty="0" smtClean="0">
                <a:solidFill>
                  <a:schemeClr val="bg1"/>
                </a:solidFill>
              </a:rPr>
              <a:t> et al. 2004, Gonzalez et al. 2005, </a:t>
            </a:r>
            <a:r>
              <a:rPr lang="en-US" sz="2595" dirty="0" err="1" smtClean="0">
                <a:solidFill>
                  <a:schemeClr val="bg1"/>
                </a:solidFill>
              </a:rPr>
              <a:t>Zibetti</a:t>
            </a:r>
            <a:r>
              <a:rPr lang="en-US" sz="2595" dirty="0" smtClean="0">
                <a:solidFill>
                  <a:schemeClr val="bg1"/>
                </a:solidFill>
              </a:rPr>
              <a:t> et al. 2005)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age of this plume is </a:t>
            </a:r>
            <a:r>
              <a:rPr lang="en-US" dirty="0" smtClean="0">
                <a:solidFill>
                  <a:schemeClr val="bg1"/>
                </a:solidFill>
              </a:rPr>
              <a:t>less </a:t>
            </a:r>
            <a:r>
              <a:rPr lang="en-US" dirty="0" smtClean="0">
                <a:solidFill>
                  <a:schemeClr val="bg1"/>
                </a:solidFill>
              </a:rPr>
              <a:t>than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timescales which implies</a:t>
            </a:r>
            <a:r>
              <a:rPr lang="en-US" dirty="0" smtClean="0">
                <a:solidFill>
                  <a:schemeClr val="bg1"/>
                </a:solidFill>
              </a:rPr>
              <a:t> there will be IC </a:t>
            </a:r>
            <a:r>
              <a:rPr lang="en-US" dirty="0" err="1" smtClean="0">
                <a:solidFill>
                  <a:schemeClr val="bg1"/>
                </a:solidFill>
              </a:rPr>
              <a:t>SNe</a:t>
            </a:r>
            <a:r>
              <a:rPr lang="en-US" dirty="0" smtClean="0">
                <a:solidFill>
                  <a:schemeClr val="bg1"/>
                </a:solidFill>
              </a:rPr>
              <a:t> events which will directly deposit metals into the ICM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are one step closer to a complete mass census of the </a:t>
            </a:r>
            <a:r>
              <a:rPr lang="en-US" dirty="0" err="1" smtClean="0">
                <a:solidFill>
                  <a:schemeClr val="bg1"/>
                </a:solidFill>
              </a:rPr>
              <a:t>intracluster</a:t>
            </a:r>
            <a:r>
              <a:rPr lang="en-US" dirty="0" smtClean="0">
                <a:solidFill>
                  <a:schemeClr val="bg1"/>
                </a:solidFill>
              </a:rPr>
              <a:t> population.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other populations are we missing?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gradFill flip="none" rotWithShape="1">
            <a:gsLst>
              <a:gs pos="0">
                <a:srgbClr val="A22023"/>
              </a:gs>
              <a:gs pos="100000">
                <a:srgbClr val="EB7472"/>
              </a:gs>
            </a:gsLst>
            <a:lin ang="16200000" scaled="0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SED Implies ICL is Both </a:t>
            </a:r>
            <a:br>
              <a:rPr lang="en-US" dirty="0" smtClean="0"/>
            </a:b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Young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A22023"/>
                </a:solidFill>
              </a:rPr>
              <a:t>Dusty</a:t>
            </a:r>
            <a:endParaRPr lang="en-US" dirty="0">
              <a:solidFill>
                <a:srgbClr val="A2202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Dust escapes galaxies by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ram pressure stripping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SNe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tides.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Dust is destroyed by sputtering in the hot </a:t>
            </a:r>
            <a:r>
              <a:rPr lang="en-US" dirty="0" smtClean="0">
                <a:solidFill>
                  <a:srgbClr val="000000"/>
                </a:solidFill>
              </a:rPr>
              <a:t>ICM.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Currently no direct detections of dust </a:t>
            </a:r>
            <a:r>
              <a:rPr lang="en-US" sz="2595" dirty="0" smtClean="0">
                <a:solidFill>
                  <a:srgbClr val="000000"/>
                </a:solidFill>
              </a:rPr>
              <a:t>(</a:t>
            </a:r>
            <a:r>
              <a:rPr lang="en-US" sz="2595" dirty="0" err="1" smtClean="0">
                <a:solidFill>
                  <a:srgbClr val="000000"/>
                </a:solidFill>
              </a:rPr>
              <a:t>Bai</a:t>
            </a:r>
            <a:r>
              <a:rPr lang="en-US" sz="2595" dirty="0" smtClean="0">
                <a:solidFill>
                  <a:srgbClr val="000000"/>
                </a:solidFill>
              </a:rPr>
              <a:t> et al 2007, </a:t>
            </a:r>
            <a:r>
              <a:rPr lang="en-US" sz="2595" dirty="0" err="1" smtClean="0">
                <a:solidFill>
                  <a:srgbClr val="000000"/>
                </a:solidFill>
              </a:rPr>
              <a:t>Kitayama</a:t>
            </a:r>
            <a:r>
              <a:rPr lang="en-US" sz="2595" dirty="0" smtClean="0">
                <a:solidFill>
                  <a:srgbClr val="000000"/>
                </a:solidFill>
              </a:rPr>
              <a:t> et al 2009, </a:t>
            </a:r>
            <a:r>
              <a:rPr lang="en-US" sz="2595" dirty="0" err="1" smtClean="0">
                <a:solidFill>
                  <a:srgbClr val="000000"/>
                </a:solidFill>
              </a:rPr>
              <a:t>Giard</a:t>
            </a:r>
            <a:r>
              <a:rPr lang="en-US" sz="2595" dirty="0" smtClean="0">
                <a:solidFill>
                  <a:srgbClr val="000000"/>
                </a:solidFill>
              </a:rPr>
              <a:t> et al 2008)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Indirect evidence: </a:t>
            </a:r>
          </a:p>
          <a:p>
            <a:pPr lvl="1"/>
            <a:r>
              <a:rPr lang="en-US" dirty="0" err="1">
                <a:solidFill>
                  <a:srgbClr val="000000"/>
                </a:solidFill>
              </a:rPr>
              <a:t>E</a:t>
            </a:r>
            <a:r>
              <a:rPr lang="en-US" dirty="0" err="1" smtClean="0">
                <a:solidFill>
                  <a:srgbClr val="000000"/>
                </a:solidFill>
              </a:rPr>
              <a:t>xtraplanar</a:t>
            </a:r>
            <a:r>
              <a:rPr lang="en-US" dirty="0" smtClean="0">
                <a:solidFill>
                  <a:srgbClr val="000000"/>
                </a:solidFill>
              </a:rPr>
              <a:t> 8μm emission </a:t>
            </a:r>
            <a:r>
              <a:rPr lang="en-US" sz="2181" dirty="0" smtClean="0">
                <a:solidFill>
                  <a:srgbClr val="000000"/>
                </a:solidFill>
              </a:rPr>
              <a:t>(Kenney et al. 2009 </a:t>
            </a:r>
            <a:r>
              <a:rPr lang="en-US" sz="2181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smtClean="0">
              <a:solidFill>
                <a:srgbClr val="000000"/>
              </a:solidFill>
            </a:endParaRPr>
          </a:p>
          <a:p>
            <a:pPr lvl="1"/>
            <a:r>
              <a:rPr lang="en-US" smtClean="0">
                <a:solidFill>
                  <a:srgbClr val="000000"/>
                </a:solidFill>
              </a:rPr>
              <a:t>Large </a:t>
            </a:r>
            <a:r>
              <a:rPr lang="en-US" dirty="0" smtClean="0">
                <a:solidFill>
                  <a:srgbClr val="000000"/>
                </a:solidFill>
              </a:rPr>
              <a:t>visual extinctions of objects behind clusters </a:t>
            </a:r>
            <a:r>
              <a:rPr lang="en-US" sz="2181" dirty="0" smtClean="0">
                <a:solidFill>
                  <a:srgbClr val="000000"/>
                </a:solidFill>
              </a:rPr>
              <a:t>(</a:t>
            </a:r>
            <a:r>
              <a:rPr lang="en-US" sz="2181" dirty="0" err="1" smtClean="0">
                <a:solidFill>
                  <a:srgbClr val="000000"/>
                </a:solidFill>
              </a:rPr>
              <a:t>Maoz</a:t>
            </a:r>
            <a:r>
              <a:rPr lang="en-US" sz="2181" dirty="0" smtClean="0">
                <a:solidFill>
                  <a:srgbClr val="000000"/>
                </a:solidFill>
              </a:rPr>
              <a:t> et al 1995</a:t>
            </a:r>
            <a:r>
              <a:rPr lang="en-US" sz="2181" dirty="0" smtClean="0">
                <a:solidFill>
                  <a:srgbClr val="000000"/>
                </a:solidFill>
              </a:rPr>
              <a:t>).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Implications for interpreting observations at high </a:t>
            </a:r>
            <a:r>
              <a:rPr lang="en-US" dirty="0" err="1" smtClean="0">
                <a:solidFill>
                  <a:srgbClr val="000000"/>
                </a:solidFill>
              </a:rPr>
              <a:t>redshift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Gas/Dust ratio can inform physical models of the IC environment.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full picture in Virgo?	</a:t>
            </a:r>
            <a:endParaRPr lang="en-US" dirty="0"/>
          </a:p>
        </p:txBody>
      </p:sp>
      <p:pic>
        <p:nvPicPr>
          <p:cNvPr id="5" name="Picture 4" descr="M86_Halpha-HI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579" r="4737" b="7727"/>
              <a:stretch>
                <a:fillRect/>
              </a:stretch>
            </p:blipFill>
          </mc:Choice>
          <mc:Fallback>
            <p:blipFill>
              <a:blip r:embed="rId3"/>
              <a:srcRect l="1579" r="4737" b="7727"/>
              <a:stretch>
                <a:fillRect/>
              </a:stretch>
            </p:blipFill>
          </mc:Fallback>
        </mc:AlternateContent>
        <p:spPr>
          <a:xfrm>
            <a:off x="1066800" y="1066800"/>
            <a:ext cx="6781800" cy="515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3426" y="6488668"/>
            <a:ext cx="197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Kenney et al., 2008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444734"/>
            <a:ext cx="209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= Hα</a:t>
            </a:r>
            <a:r>
              <a:rPr lang="en-US" dirty="0"/>
              <a:t> </a:t>
            </a:r>
            <a:r>
              <a:rPr lang="en-US" dirty="0" smtClean="0"/>
              <a:t> white = HI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2476" y="6223000"/>
            <a:ext cx="303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Oosterloo</a:t>
            </a:r>
            <a:r>
              <a:rPr lang="en-US" dirty="0" smtClean="0"/>
              <a:t> &amp; van </a:t>
            </a:r>
            <a:r>
              <a:rPr lang="en-US" dirty="0" err="1" smtClean="0"/>
              <a:t>Gorkom</a:t>
            </a:r>
            <a:r>
              <a:rPr lang="en-US" dirty="0" smtClean="0"/>
              <a:t>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4302</TotalTime>
  <Words>561</Words>
  <Application>Microsoft Macintosh PowerPoint</Application>
  <PresentationFormat>On-screen Show (4:3)</PresentationFormat>
  <Paragraphs>68</Paragraphs>
  <Slides>11</Slides>
  <Notes>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Full SED Analysis of Intracluster Light in the Virgo cluster</vt:lpstr>
      <vt:lpstr>The Point</vt:lpstr>
      <vt:lpstr>Slide 3</vt:lpstr>
      <vt:lpstr>Slide 4</vt:lpstr>
      <vt:lpstr>The First ICL Detection in the UV</vt:lpstr>
      <vt:lpstr>SED modeling</vt:lpstr>
      <vt:lpstr>SED Implies ICL is Both  Young and Dusty</vt:lpstr>
      <vt:lpstr>SED Implies ICL is Both  Young and Dusty</vt:lpstr>
      <vt:lpstr>What is the full picture in Virgo? </vt:lpstr>
      <vt:lpstr>Future Work</vt:lpstr>
      <vt:lpstr>Conclusions: A Full Census</vt:lpstr>
    </vt:vector>
  </TitlesOfParts>
  <Company>IPAC/CALTECH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UV Intracluster Plume in the Virgo Cluster </dc:title>
  <dc:creator>jessica krick</dc:creator>
  <cp:lastModifiedBy>jessica krick</cp:lastModifiedBy>
  <cp:revision>57</cp:revision>
  <dcterms:created xsi:type="dcterms:W3CDTF">2009-09-18T23:01:08Z</dcterms:created>
  <dcterms:modified xsi:type="dcterms:W3CDTF">2009-09-18T23:44:18Z</dcterms:modified>
</cp:coreProperties>
</file>