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401" r:id="rId3"/>
    <p:sldId id="361" r:id="rId4"/>
    <p:sldId id="409" r:id="rId5"/>
    <p:sldId id="396" r:id="rId6"/>
    <p:sldId id="404" r:id="rId7"/>
    <p:sldId id="334" r:id="rId8"/>
    <p:sldId id="392" r:id="rId9"/>
    <p:sldId id="406" r:id="rId10"/>
    <p:sldId id="407" r:id="rId11"/>
    <p:sldId id="408" r:id="rId12"/>
    <p:sldId id="412" r:id="rId13"/>
    <p:sldId id="411" r:id="rId1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00"/>
    <a:srgbClr val="66FF66"/>
    <a:srgbClr val="0000FF"/>
    <a:srgbClr val="000000"/>
    <a:srgbClr val="FF99FF"/>
    <a:srgbClr val="000099"/>
    <a:srgbClr val="FFCC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>
      <p:cViewPr>
        <p:scale>
          <a:sx n="100" d="100"/>
          <a:sy n="100" d="100"/>
        </p:scale>
        <p:origin x="-65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タイトル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97DD72-A241-4815-90E7-087FF983D264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81A79-3130-4B5D-85CF-44FC6FB6210F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14AC3-7C3A-453A-9EE2-4A05C3CE29E6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2951D-5673-4B7A-A460-EB1C299D9E4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BFF3F44-EB1F-40EF-9026-6D807E29FD5F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B1EE8-2843-4503-9DAD-CAD5715B00F6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1041E-E33E-4B15-BAE5-73C7FF625789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7B291-6511-483F-A253-E542B1051E82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2" name="コンテンツ プレースホル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4" name="コンテンツ プレースホル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D8C1F-C464-491E-B564-017C0D013B54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A616C-263E-44A7-998B-947C49D2A72A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コンテンツ プレースホル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1" name="タイトル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4FBAF0-0ECC-4E76-AAE5-29DE5B918D00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65C483-AC5A-4C8E-9974-EC7275935F6C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05C458-7B3A-43F7-9AC4-E1E70CEFEEBE}" type="slidenum">
              <a:rPr lang="en-US" altLang="ja-JP" smtClean="0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5" name="タイトル プレースホル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1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5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8.jpeg"/><Relationship Id="rId10" Type="http://schemas.openxmlformats.org/officeDocument/2006/relationships/image" Target="../media/image23.jpeg"/><Relationship Id="rId4" Type="http://schemas.openxmlformats.org/officeDocument/2006/relationships/image" Target="../media/image19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714752"/>
            <a:ext cx="7016750" cy="27146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Academia </a:t>
            </a:r>
            <a:r>
              <a:rPr lang="en-US" altLang="ja-JP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Sinica</a:t>
            </a:r>
            <a:endParaRPr lang="en-US" altLang="ja-JP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of Astronomy &amp; Astrophysics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Satoki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ATSUSHITA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C.-Y. Chou, Daniel </a:t>
            </a:r>
            <a:r>
              <a:rPr lang="en-US" altLang="ja-JP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Espada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Pei-Ying Hsieh, Jeremy Lim, </a:t>
            </a:r>
            <a:r>
              <a:rPr lang="en-US" altLang="ja-JP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Sebastien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Muller, </a:t>
            </a:r>
            <a:r>
              <a:rPr lang="en-US" altLang="ja-JP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Nagisa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lnSpc>
                <a:spcPct val="90000"/>
              </a:lnSpc>
              <a:defRPr/>
            </a:pPr>
            <a:r>
              <a:rPr lang="en-US" altLang="ja-JP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-Chun Tsai, &amp; </a:t>
            </a:r>
            <a:r>
              <a:rPr lang="en-US" altLang="ja-JP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Dinh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-Van-</a:t>
            </a:r>
            <a:r>
              <a:rPr lang="en-US" altLang="ja-JP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Trung</a:t>
            </a:r>
            <a:endParaRPr lang="en-US" altLang="ja-JP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268413"/>
            <a:ext cx="8642350" cy="2305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View of Molecular Gas around AGNs</a:t>
            </a:r>
            <a:br>
              <a:rPr lang="en-US" altLang="ja-JP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ja-JP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Formation in Circum-AGN Gas?</a:t>
            </a:r>
            <a:endParaRPr kumimoji="1" lang="ja-JP" alt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85720" y="1428736"/>
            <a:ext cx="4357718" cy="5114948"/>
          </a:xfrm>
        </p:spPr>
        <p:txBody>
          <a:bodyPr/>
          <a:lstStyle/>
          <a:p>
            <a:pPr algn="just"/>
            <a:r>
              <a: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ratio point of view:</a:t>
            </a:r>
          </a:p>
          <a:p>
            <a:pPr lvl="1" algn="just"/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line ratios of molecular gas near AGNs are much higher (&gt; 1) than that in starburst galaxies.</a:t>
            </a:r>
          </a:p>
          <a:p>
            <a:pPr lvl="2" algn="just"/>
            <a:r>
              <a:rPr lang="en-US" altLang="ja-JP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the AGN heating?</a:t>
            </a:r>
          </a:p>
          <a:p>
            <a:pPr lvl="1" algn="just">
              <a:buNone/>
            </a:pP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</a:t>
            </a:r>
            <a:r>
              <a:rPr kumimoji="1"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itchFamily="18" charset="2"/>
              </a:rPr>
              <a:t>i</a:t>
            </a:r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 3" pitchFamily="18" charset="2"/>
            </a:endParaRPr>
          </a:p>
          <a:p>
            <a:pPr lvl="1" algn="just"/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formation is less likely.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コンテンツ プレースホルダ 5" descr="arp220_COdata_galaxies_v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8242" y="3143248"/>
            <a:ext cx="4038600" cy="2848060"/>
          </a:xfrm>
        </p:spPr>
      </p:pic>
      <p:sp>
        <p:nvSpPr>
          <p:cNvPr id="7" name="正方形/長方形 6"/>
          <p:cNvSpPr/>
          <p:nvPr/>
        </p:nvSpPr>
        <p:spPr>
          <a:xfrm>
            <a:off x="5319746" y="3286124"/>
            <a:ext cx="214314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14"/>
          <p:cNvGrpSpPr/>
          <p:nvPr/>
        </p:nvGrpSpPr>
        <p:grpSpPr>
          <a:xfrm>
            <a:off x="5578490" y="3714752"/>
            <a:ext cx="971438" cy="323438"/>
            <a:chOff x="5688000" y="3834000"/>
            <a:chExt cx="971438" cy="323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円/楕円 8"/>
            <p:cNvSpPr/>
            <p:nvPr/>
          </p:nvSpPr>
          <p:spPr>
            <a:xfrm>
              <a:off x="5688000" y="4086000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588000" y="3834000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/>
            <p:nvPr/>
          </p:nvCxnSpPr>
          <p:spPr>
            <a:xfrm rot="5400000" flipH="1" flipV="1">
              <a:off x="6048000" y="3546000"/>
              <a:ext cx="252000" cy="900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21"/>
          <p:cNvGrpSpPr/>
          <p:nvPr/>
        </p:nvGrpSpPr>
        <p:grpSpPr>
          <a:xfrm>
            <a:off x="5578490" y="3605628"/>
            <a:ext cx="527074" cy="323438"/>
            <a:chOff x="5688000" y="4786322"/>
            <a:chExt cx="527074" cy="323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円/楕円 16"/>
            <p:cNvSpPr/>
            <p:nvPr/>
          </p:nvSpPr>
          <p:spPr>
            <a:xfrm>
              <a:off x="5688000" y="5038322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6143636" y="4786322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 rot="5400000" flipH="1" flipV="1">
              <a:off x="5832000" y="4714322"/>
              <a:ext cx="252000" cy="468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6391316" y="3733388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M51</a:t>
            </a:r>
            <a:endParaRPr kumimoji="1" lang="ja-JP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74137" y="3429000"/>
            <a:ext cx="1231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NGC 1097</a:t>
            </a:r>
            <a:endParaRPr kumimoji="1" lang="ja-JP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9"/>
          <p:cNvSpPr txBox="1">
            <a:spLocks noChangeAspect="1" noChangeArrowheads="1"/>
          </p:cNvSpPr>
          <p:nvPr/>
        </p:nvSpPr>
        <p:spPr bwMode="auto">
          <a:xfrm>
            <a:off x="4962556" y="6000768"/>
            <a:ext cx="3500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Matsushita et </a:t>
            </a:r>
            <a:r>
              <a:rPr lang="en-US" altLang="ja-JP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al. 2009, </a:t>
            </a:r>
            <a:r>
              <a:rPr lang="en-US" altLang="ja-JP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ApJ</a:t>
            </a:r>
            <a:r>
              <a:rPr lang="en-US" altLang="ja-JP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693, 568</a:t>
            </a:r>
            <a:endParaRPr lang="en-US" altLang="ja-JP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50857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Formation in Circum-AGN Gas?</a:t>
            </a:r>
            <a:endParaRPr kumimoji="1" lang="ja-JP" alt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14282" y="1071546"/>
            <a:ext cx="6143668" cy="55007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s</a:t>
            </a: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tability point of view (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 with M51) :</a:t>
            </a:r>
          </a:p>
          <a:p>
            <a:pPr lvl="1">
              <a:lnSpc>
                <a:spcPct val="80000"/>
              </a:lnSpc>
            </a:pP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ja-JP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Gas Mass</a:t>
            </a:r>
          </a:p>
          <a:p>
            <a:pPr lvl="3">
              <a:lnSpc>
                <a:spcPct val="80000"/>
              </a:lnSpc>
            </a:pPr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Assumption: </a:t>
            </a:r>
            <a:r>
              <a:rPr lang="en-US" altLang="ja-JP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Xco</a:t>
            </a:r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3.0 x 10</a:t>
            </a:r>
            <a:r>
              <a:rPr lang="en-US" altLang="ja-JP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en-US" altLang="ja-JP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cm</a:t>
            </a:r>
            <a:r>
              <a:rPr lang="en-US" altLang="ja-JP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r>
              <a:rPr lang="en-US" altLang="ja-JP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 km/s)</a:t>
            </a:r>
            <a:r>
              <a:rPr lang="en-US" altLang="ja-JP" sz="1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</a:p>
          <a:p>
            <a:pPr lvl="2">
              <a:lnSpc>
                <a:spcPct val="80000"/>
              </a:lnSpc>
            </a:pP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altLang="ja-JP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H2,S1a </a:t>
            </a: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1.4 x 10</a:t>
            </a:r>
            <a:r>
              <a:rPr lang="en-US" altLang="ja-JP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</a:t>
            </a:r>
            <a:endParaRPr lang="en-US" altLang="ja-JP" sz="16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80000"/>
              </a:lnSpc>
            </a:pP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ja-JP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H2,S1b</a:t>
            </a: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1.3 x 10</a:t>
            </a:r>
            <a:r>
              <a:rPr lang="en-US" altLang="ja-JP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</a:t>
            </a:r>
            <a:endParaRPr lang="en-US" altLang="ja-JP" sz="16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80000"/>
              </a:lnSpc>
            </a:pP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ja-JP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H2,S2</a:t>
            </a: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1.2 x 10</a:t>
            </a:r>
            <a:r>
              <a:rPr lang="en-US" altLang="ja-JP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</a:t>
            </a:r>
          </a:p>
          <a:p>
            <a:pPr lvl="8">
              <a:lnSpc>
                <a:spcPct val="80000"/>
              </a:lnSpc>
            </a:pPr>
            <a:endParaRPr lang="en-US" altLang="ja-JP" sz="10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en-US" altLang="ja-JP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Virial</a:t>
            </a: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Mass</a:t>
            </a:r>
          </a:p>
          <a:p>
            <a:pPr lvl="2">
              <a:lnSpc>
                <a:spcPct val="80000"/>
              </a:lnSpc>
            </a:pP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ja-JP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vir,S1a</a:t>
            </a: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2.7 x 10</a:t>
            </a:r>
            <a:r>
              <a:rPr lang="en-US" altLang="ja-JP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</a:t>
            </a:r>
          </a:p>
          <a:p>
            <a:pPr lvl="2">
              <a:lnSpc>
                <a:spcPct val="80000"/>
              </a:lnSpc>
            </a:pP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ja-JP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vir,S1b</a:t>
            </a: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3.4 x 10</a:t>
            </a:r>
            <a:r>
              <a:rPr lang="en-US" altLang="ja-JP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</a:t>
            </a:r>
          </a:p>
          <a:p>
            <a:pPr lvl="2">
              <a:lnSpc>
                <a:spcPct val="80000"/>
              </a:lnSpc>
            </a:pP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ja-JP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vir,S2</a:t>
            </a: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2.2 x 10</a:t>
            </a:r>
            <a:r>
              <a:rPr lang="en-US" altLang="ja-JP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altLang="ja-JP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</a:t>
            </a:r>
          </a:p>
          <a:p>
            <a:pPr lvl="8">
              <a:lnSpc>
                <a:spcPct val="80000"/>
              </a:lnSpc>
            </a:pPr>
            <a:endParaRPr lang="en-US" altLang="ja-JP" sz="10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altLang="ja-JP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ja-JP" sz="2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(2-3) x M</a:t>
            </a:r>
            <a:r>
              <a:rPr lang="en-US" altLang="ja-JP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ja-JP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8">
              <a:lnSpc>
                <a:spcPct val="80000"/>
              </a:lnSpc>
            </a:pPr>
            <a:endParaRPr lang="en-US" altLang="ja-JP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dispersion is large (~ 30 km/s; radius ~ 10 pc)</a:t>
            </a:r>
          </a:p>
          <a:p>
            <a:pPr lvl="2">
              <a:lnSpc>
                <a:spcPct val="80000"/>
              </a:lnSpc>
            </a:pPr>
            <a:r>
              <a:rPr lang="en-US" altLang="ja-JP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jet from the AGN?</a:t>
            </a:r>
          </a:p>
          <a:p>
            <a:pPr lvl="1">
              <a:lnSpc>
                <a:spcPct val="80000"/>
              </a:lnSpc>
            </a:pP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smaller X</a:t>
            </a:r>
            <a:r>
              <a:rPr lang="en-US" altLang="ja-JP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is often seen in nearby galaxies, the discrepancy gets larger.</a:t>
            </a:r>
          </a:p>
          <a:p>
            <a:pPr lvl="1">
              <a:lnSpc>
                <a:spcPct val="80000"/>
              </a:lnSpc>
            </a:pP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results as GMCs in the Galactic Center        (e.g., Oka et al. 2001)</a:t>
            </a:r>
          </a:p>
          <a:p>
            <a:pPr lvl="1">
              <a:lnSpc>
                <a:spcPct val="80000"/>
              </a:lnSpc>
            </a:pP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is </a:t>
            </a:r>
            <a:r>
              <a:rPr lang="en-US" altLang="ja-JP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stable against star formation.</a:t>
            </a:r>
          </a:p>
          <a:p>
            <a:pPr lvl="8">
              <a:lnSpc>
                <a:spcPct val="80000"/>
              </a:lnSpc>
            </a:pPr>
            <a:endParaRPr lang="en-US" altLang="ja-JP" sz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altLang="ja-JP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can fuel the AGN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if there is some mechanism to bring gas down to the AGN.</a:t>
            </a:r>
          </a:p>
        </p:txBody>
      </p:sp>
      <p:pic>
        <p:nvPicPr>
          <p:cNvPr id="21" name="コンテンツ プレースホルダ 20" descr="m51co21co10mom01_pap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48307"/>
          <a:stretch>
            <a:fillRect/>
          </a:stretch>
        </p:blipFill>
        <p:spPr>
          <a:xfrm>
            <a:off x="6466566" y="1285860"/>
            <a:ext cx="2320276" cy="4929222"/>
          </a:xfrm>
        </p:spPr>
      </p:pic>
      <p:grpSp>
        <p:nvGrpSpPr>
          <p:cNvPr id="32" name="グループ化 31"/>
          <p:cNvGrpSpPr>
            <a:grpSpLocks noChangeAspect="1"/>
          </p:cNvGrpSpPr>
          <p:nvPr/>
        </p:nvGrpSpPr>
        <p:grpSpPr>
          <a:xfrm>
            <a:off x="6466566" y="3714752"/>
            <a:ext cx="2261763" cy="2428892"/>
            <a:chOff x="6329303" y="3714752"/>
            <a:chExt cx="2328285" cy="2500330"/>
          </a:xfrm>
        </p:grpSpPr>
        <p:sp>
          <p:nvSpPr>
            <p:cNvPr id="31" name="正方形/長方形 30"/>
            <p:cNvSpPr/>
            <p:nvPr/>
          </p:nvSpPr>
          <p:spPr>
            <a:xfrm>
              <a:off x="6329303" y="3714752"/>
              <a:ext cx="2302662" cy="25003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 descr="M51CO21VHR20_PDBI_MOM2.eps"/>
            <p:cNvPicPr>
              <a:picLocks noChangeAspect="1"/>
            </p:cNvPicPr>
            <p:nvPr/>
          </p:nvPicPr>
          <p:blipFill>
            <a:blip r:embed="rId3"/>
            <a:srcRect l="1179" t="5231" r="786" b="9481"/>
            <a:stretch>
              <a:fillRect/>
            </a:stretch>
          </p:blipFill>
          <p:spPr>
            <a:xfrm>
              <a:off x="6444019" y="3785393"/>
              <a:ext cx="2213569" cy="2315132"/>
            </a:xfrm>
            <a:prstGeom prst="rect">
              <a:avLst/>
            </a:prstGeom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6786578" y="4013634"/>
              <a:ext cx="16706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 smtClean="0">
                  <a:solidFill>
                    <a:srgbClr val="000000"/>
                  </a:solidFill>
                </a:rPr>
                <a:t>Moment 2 Map</a:t>
              </a:r>
            </a:p>
            <a:p>
              <a:r>
                <a:rPr lang="en-US" altLang="ja-JP" sz="1000" b="1" dirty="0" smtClean="0">
                  <a:solidFill>
                    <a:srgbClr val="000000"/>
                  </a:solidFill>
                </a:rPr>
                <a:t>(velocity dispersion)</a:t>
              </a:r>
              <a:endParaRPr kumimoji="1" lang="ja-JP" alt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846015" y="5214950"/>
              <a:ext cx="7970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>
                  <a:solidFill>
                    <a:srgbClr val="000000"/>
                  </a:solidFill>
                </a:rPr>
                <a:t>3</a:t>
              </a:r>
              <a:r>
                <a:rPr kumimoji="1" lang="en-US" altLang="ja-JP" sz="1000" b="1" dirty="0" smtClean="0">
                  <a:solidFill>
                    <a:srgbClr val="000000"/>
                  </a:solidFill>
                </a:rPr>
                <a:t>0 km/s</a:t>
              </a:r>
              <a:endParaRPr kumimoji="1" lang="ja-JP" altLang="en-US" sz="1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6" name="直線コネクタ 35"/>
            <p:cNvCxnSpPr>
              <a:endCxn id="29" idx="0"/>
            </p:cNvCxnSpPr>
            <p:nvPr/>
          </p:nvCxnSpPr>
          <p:spPr>
            <a:xfrm rot="5400000">
              <a:off x="7152426" y="4949857"/>
              <a:ext cx="357190" cy="1729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endCxn id="29" idx="0"/>
            </p:cNvCxnSpPr>
            <p:nvPr/>
          </p:nvCxnSpPr>
          <p:spPr>
            <a:xfrm rot="10800000" flipV="1">
              <a:off x="7244523" y="4857760"/>
              <a:ext cx="601625" cy="3571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>
              <a:endCxn id="29" idx="0"/>
            </p:cNvCxnSpPr>
            <p:nvPr/>
          </p:nvCxnSpPr>
          <p:spPr>
            <a:xfrm rot="10800000" flipV="1">
              <a:off x="7244523" y="5072074"/>
              <a:ext cx="601625" cy="1428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正方形/長方形 46"/>
          <p:cNvSpPr/>
          <p:nvPr/>
        </p:nvSpPr>
        <p:spPr>
          <a:xfrm>
            <a:off x="6811755" y="1643050"/>
            <a:ext cx="142876" cy="142876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85720" y="152400"/>
            <a:ext cx="8643998" cy="776270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Molecular Gas around AGN in ALMA era</a:t>
            </a:r>
            <a:endParaRPr kumimoji="1" lang="ja-JP" alt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グループ化 7"/>
          <p:cNvGrpSpPr>
            <a:grpSpLocks noChangeAspect="1"/>
          </p:cNvGrpSpPr>
          <p:nvPr/>
        </p:nvGrpSpPr>
        <p:grpSpPr>
          <a:xfrm rot="18000000">
            <a:off x="2083261" y="1284429"/>
            <a:ext cx="2293673" cy="2263970"/>
            <a:chOff x="5022000" y="1170000"/>
            <a:chExt cx="2548526" cy="2515522"/>
          </a:xfrm>
        </p:grpSpPr>
        <p:sp>
          <p:nvSpPr>
            <p:cNvPr id="9" name="正方形/長方形 8"/>
            <p:cNvSpPr>
              <a:spLocks noChangeAspect="1"/>
            </p:cNvSpPr>
            <p:nvPr/>
          </p:nvSpPr>
          <p:spPr>
            <a:xfrm rot="600000">
              <a:off x="5022000" y="1170000"/>
              <a:ext cx="2548526" cy="251552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 rot="600000">
              <a:off x="5053714" y="1182967"/>
              <a:ext cx="2475310" cy="247530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11" name="図 13" descr="12co_moment0_MR.eps"/>
            <p:cNvPicPr>
              <a:picLocks noChangeAspect="1"/>
            </p:cNvPicPr>
            <p:nvPr/>
          </p:nvPicPr>
          <p:blipFill>
            <a:blip r:embed="rId3"/>
            <a:srcRect l="11741" b="11757"/>
            <a:stretch>
              <a:fillRect/>
            </a:stretch>
          </p:blipFill>
          <p:spPr bwMode="auto">
            <a:xfrm rot="600000">
              <a:off x="5059868" y="1186090"/>
              <a:ext cx="2499555" cy="2496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直線コネクタ 11"/>
            <p:cNvCxnSpPr/>
            <p:nvPr/>
          </p:nvCxnSpPr>
          <p:spPr>
            <a:xfrm rot="3300000">
              <a:off x="5795812" y="2778767"/>
              <a:ext cx="337899" cy="157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9"/>
            <p:cNvSpPr txBox="1">
              <a:spLocks noChangeArrowheads="1"/>
            </p:cNvSpPr>
            <p:nvPr/>
          </p:nvSpPr>
          <p:spPr bwMode="auto">
            <a:xfrm rot="3300000">
              <a:off x="5557712" y="2702819"/>
              <a:ext cx="605075" cy="27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solidFill>
                    <a:srgbClr val="FFC000"/>
                  </a:solidFill>
                </a:rPr>
                <a:t>40 pc</a:t>
              </a:r>
              <a:endParaRPr lang="ja-JP" altLang="en-US" sz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714348" y="5000636"/>
            <a:ext cx="5391159" cy="1571636"/>
            <a:chOff x="1643042" y="4929198"/>
            <a:chExt cx="5391159" cy="1571636"/>
          </a:xfrm>
        </p:grpSpPr>
        <p:pic>
          <p:nvPicPr>
            <p:cNvPr id="14" name="Picture 5" descr="ngc4258"/>
            <p:cNvPicPr>
              <a:picLocks noChangeAspect="1" noChangeArrowheads="1"/>
            </p:cNvPicPr>
            <p:nvPr/>
          </p:nvPicPr>
          <p:blipFill>
            <a:blip r:embed="rId4"/>
            <a:srcRect l="9079" t="35065" r="4300" b="45768"/>
            <a:stretch>
              <a:fillRect/>
            </a:stretch>
          </p:blipFill>
          <p:spPr bwMode="auto">
            <a:xfrm>
              <a:off x="1643042" y="4929198"/>
              <a:ext cx="5391159" cy="154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直線矢印コネクタ 15"/>
            <p:cNvCxnSpPr/>
            <p:nvPr/>
          </p:nvCxnSpPr>
          <p:spPr>
            <a:xfrm>
              <a:off x="1764000" y="6192000"/>
              <a:ext cx="49680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3786182" y="6131502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</a:t>
              </a:r>
              <a:r>
                <a:rPr kumimoji="1" lang="en-US" altLang="ja-JP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pc</a:t>
              </a:r>
              <a:endParaRPr kumimoji="1"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462169" y="3143248"/>
            <a:ext cx="6467549" cy="1990740"/>
            <a:chOff x="2462169" y="3143248"/>
            <a:chExt cx="6467549" cy="1990740"/>
          </a:xfrm>
        </p:grpSpPr>
        <p:sp>
          <p:nvSpPr>
            <p:cNvPr id="23" name="下矢印 22"/>
            <p:cNvSpPr/>
            <p:nvPr/>
          </p:nvSpPr>
          <p:spPr>
            <a:xfrm>
              <a:off x="3033673" y="3143248"/>
              <a:ext cx="484632" cy="642942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下矢印 23"/>
            <p:cNvSpPr/>
            <p:nvPr/>
          </p:nvSpPr>
          <p:spPr>
            <a:xfrm flipV="1">
              <a:off x="3033673" y="4500570"/>
              <a:ext cx="484632" cy="633418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462169" y="3786190"/>
              <a:ext cx="17700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ALMA</a:t>
              </a:r>
              <a:endParaRPr kumimoji="1"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9" name="テキスト プレースホルダ 2"/>
            <p:cNvSpPr txBox="1">
              <a:spLocks/>
            </p:cNvSpPr>
            <p:nvPr/>
          </p:nvSpPr>
          <p:spPr>
            <a:xfrm>
              <a:off x="4071934" y="3286124"/>
              <a:ext cx="4857784" cy="1643074"/>
            </a:xfrm>
            <a:prstGeom prst="rect">
              <a:avLst/>
            </a:prstGeom>
          </p:spPr>
          <p:txBody>
            <a:bodyPr/>
            <a:lstStyle/>
            <a:p>
              <a:pPr marL="274320" marR="0" lvl="0" indent="-27432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Char char=""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~1 pc resolution</a:t>
              </a:r>
            </a:p>
            <a:p>
              <a:pPr marL="731520" lvl="1" indent="-274320" algn="just" fontAlgn="auto"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Char char=""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Gas inflow from ~10 pc to &lt; 1 pc.</a:t>
              </a:r>
            </a:p>
            <a:p>
              <a:pPr marL="731520" lvl="1" indent="-274320" algn="just" fontAlgn="auto"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Char char=""/>
              </a:pPr>
              <a:r>
                <a:rPr lang="en-US" altLang="ja-JP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Star formation very close to AGNs.</a:t>
              </a:r>
            </a:p>
            <a:p>
              <a:pPr marL="731520" lvl="1" indent="-274320" algn="just" fontAlgn="auto"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ct val="85000"/>
                <a:buFont typeface="Wingdings 2"/>
                <a:buChar char=""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Gas outflow by jets/supernovae.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4929190" y="1928802"/>
            <a:ext cx="234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Current linked arrays:</a:t>
            </a: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~10 pc resolution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15074" y="5429264"/>
            <a:ext cx="209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Current VLBI:</a:t>
            </a: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~0.1 pc resolution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 few hundred pc scal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e, molecular gas around AGNs seems to have rotating disk-like structures.</a:t>
            </a: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~ 10 – 20 pc scale, NGC 4945 still has a rotating disk/torus-like structure, but M51 has very disturbed structure.</a:t>
            </a: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 ratios between higher-J CO lines and J=1-0 are high (&gt;1), suggesting different molecular gas characteristics from the gas in disk regions of galaxies.</a:t>
            </a:r>
          </a:p>
          <a:p>
            <a:r>
              <a:rPr kumimoji="1"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Virial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masses exceed molecular gas mass in M51, suggesting that the molecular gas near the AGN is stable against star formation.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kumimoji="1" lang="ja-JP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b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Active Galactic Nuclei (AGNs)</a:t>
            </a:r>
          </a:p>
        </p:txBody>
      </p:sp>
      <p:pic>
        <p:nvPicPr>
          <p:cNvPr id="7171" name="Picture 3" descr="xray2233_vw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2631" t="18085" r="12393" b="16840"/>
          <a:stretch>
            <a:fillRect/>
          </a:stretch>
        </p:blipFill>
        <p:spPr>
          <a:xfrm>
            <a:off x="2555875" y="1628775"/>
            <a:ext cx="4043363" cy="4968875"/>
          </a:xfrm>
          <a:noFill/>
        </p:spPr>
      </p:pic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6732588" y="6237288"/>
            <a:ext cx="207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Urry &amp; Padovani</a:t>
            </a: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395288" y="3789363"/>
            <a:ext cx="252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Really torus exist?</a:t>
            </a: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5508625" y="4292600"/>
            <a:ext cx="342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size of torus?</a:t>
            </a: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684213" y="5516563"/>
            <a:ext cx="4090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structure of torus?</a:t>
            </a:r>
          </a:p>
        </p:txBody>
      </p:sp>
      <p:sp>
        <p:nvSpPr>
          <p:cNvPr id="370696" name="Text Box 8"/>
          <p:cNvSpPr txBox="1">
            <a:spLocks noChangeArrowheads="1"/>
          </p:cNvSpPr>
          <p:nvPr/>
        </p:nvSpPr>
        <p:spPr bwMode="auto">
          <a:xfrm>
            <a:off x="6084888" y="1412875"/>
            <a:ext cx="2752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physical</a:t>
            </a:r>
          </a:p>
          <a:p>
            <a:pPr>
              <a:defRPr/>
            </a:pPr>
            <a:r>
              <a:rPr lang="en-US" altLang="ja-JP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conditions?</a:t>
            </a:r>
            <a:endParaRPr lang="en-US" altLang="ja-JP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3" grpId="0"/>
      <p:bldP spid="370694" grpId="0"/>
      <p:bldP spid="370695" grpId="0"/>
      <p:bldP spid="3706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6900882" cy="92869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Molecular gas around AGNs in a few hundred pc scale images.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53950"/>
            <a:ext cx="8464578" cy="127478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for Thick </a:t>
            </a:r>
            <a:r>
              <a:rPr lang="en-US" altLang="ja-JP" sz="4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Tori</a:t>
            </a:r>
            <a: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/Disks</a:t>
            </a:r>
            <a:b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Seyfert 2 Galaxies NGC 1068 &amp; M51</a:t>
            </a:r>
          </a:p>
        </p:txBody>
      </p:sp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857224" y="2754210"/>
            <a:ext cx="3571900" cy="4032376"/>
            <a:chOff x="5101544" y="2496296"/>
            <a:chExt cx="4480436" cy="5058033"/>
          </a:xfrm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5121275" y="3074990"/>
              <a:ext cx="4281488" cy="4048125"/>
              <a:chOff x="3226" y="1937"/>
              <a:chExt cx="2697" cy="2550"/>
            </a:xfrm>
          </p:grpSpPr>
          <p:pic>
            <p:nvPicPr>
              <p:cNvPr id="20" name="Picture 5" descr="n1068hcnve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011" t="2162" r="1004"/>
              <a:stretch>
                <a:fillRect/>
              </a:stretch>
            </p:blipFill>
            <p:spPr bwMode="auto">
              <a:xfrm>
                <a:off x="3226" y="1937"/>
                <a:ext cx="2697" cy="2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Line 6"/>
              <p:cNvSpPr>
                <a:spLocks noChangeAspect="1" noChangeShapeType="1"/>
              </p:cNvSpPr>
              <p:nvPr/>
            </p:nvSpPr>
            <p:spPr bwMode="auto">
              <a:xfrm rot="19620000">
                <a:off x="4911" y="3334"/>
                <a:ext cx="1" cy="21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Line 7"/>
              <p:cNvSpPr>
                <a:spLocks noChangeAspect="1" noChangeShapeType="1"/>
              </p:cNvSpPr>
              <p:nvPr/>
            </p:nvSpPr>
            <p:spPr bwMode="auto">
              <a:xfrm rot="19620000">
                <a:off x="4458" y="2654"/>
                <a:ext cx="1" cy="21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7162544" y="5624274"/>
              <a:ext cx="1983954" cy="945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Rotation axis</a:t>
              </a:r>
            </a:p>
            <a:p>
              <a:pPr>
                <a:defRPr/>
              </a:pPr>
              <a:r>
                <a:rPr lang="en-US" altLang="ja-JP" sz="11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</a:t>
              </a:r>
              <a:r>
                <a:rPr lang="en-US" altLang="ja-JP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||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Radio jet axis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5101544" y="7129662"/>
              <a:ext cx="4329519" cy="424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Jackson et al. 1993, </a:t>
              </a:r>
              <a:r>
                <a:rPr lang="en-US" altLang="ja-JP" sz="1600" dirty="0" err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ApJ</a:t>
              </a:r>
              <a:r>
                <a:rPr lang="en-US" altLang="ja-JP" sz="1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, 418, L13</a:t>
              </a: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561713" y="2496296"/>
              <a:ext cx="3020267" cy="5790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Dashed </a:t>
              </a:r>
              <a:r>
                <a:rPr lang="en-US" altLang="ja-JP" sz="1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lines are </a:t>
              </a:r>
              <a:r>
                <a:rPr lang="en-US" altLang="ja-JP" sz="12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blueshifted</a:t>
              </a:r>
              <a:r>
                <a:rPr lang="en-US" altLang="ja-JP" sz="12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</a:t>
              </a:r>
            </a:p>
            <a:p>
              <a:pPr>
                <a:defRPr/>
              </a:pPr>
              <a:r>
                <a:rPr lang="en-US" altLang="ja-JP" sz="12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and</a:t>
              </a:r>
              <a:r>
                <a:rPr lang="en-US" altLang="ja-JP" sz="12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altLang="ja-JP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solid lines are </a:t>
              </a:r>
              <a:r>
                <a:rPr lang="en-US" altLang="ja-JP" sz="1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redshifted</a:t>
              </a:r>
              <a:r>
                <a:rPr lang="en-US" altLang="ja-JP" sz="12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</a:t>
              </a:r>
            </a:p>
          </p:txBody>
        </p:sp>
        <p:pic>
          <p:nvPicPr>
            <p:cNvPr id="17" name="Picture 11" descr="n1068hcnvelcont"/>
            <p:cNvPicPr>
              <a:picLocks noChangeAspect="1" noChangeArrowheads="1"/>
            </p:cNvPicPr>
            <p:nvPr/>
          </p:nvPicPr>
          <p:blipFill>
            <a:blip r:embed="rId3" cstate="print"/>
            <a:srcRect l="43137" t="32582" r="30812" b="36926"/>
            <a:stretch>
              <a:fillRect/>
            </a:stretch>
          </p:blipFill>
          <p:spPr bwMode="auto">
            <a:xfrm>
              <a:off x="8058633" y="3523429"/>
              <a:ext cx="911224" cy="1014412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8" name="Line 12"/>
            <p:cNvSpPr>
              <a:spLocks noChangeShapeType="1"/>
            </p:cNvSpPr>
            <p:nvPr/>
          </p:nvSpPr>
          <p:spPr bwMode="auto">
            <a:xfrm rot="5400000">
              <a:off x="6482273" y="6264702"/>
              <a:ext cx="0" cy="252412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6100847" y="6032473"/>
              <a:ext cx="703264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2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350 pc</a:t>
              </a:r>
            </a:p>
          </p:txBody>
        </p:sp>
      </p:grpSp>
      <p:pic>
        <p:nvPicPr>
          <p:cNvPr id="23" name="Picture 3" descr="m51nucleus"/>
          <p:cNvPicPr>
            <a:picLocks noChangeAspect="1" noChangeArrowheads="1"/>
          </p:cNvPicPr>
          <p:nvPr/>
        </p:nvPicPr>
        <p:blipFill>
          <a:blip r:embed="rId4"/>
          <a:srcRect l="4908" t="16923" r="52030" b="705"/>
          <a:stretch>
            <a:fillRect/>
          </a:stretch>
        </p:blipFill>
        <p:spPr>
          <a:xfrm>
            <a:off x="4572000" y="2510108"/>
            <a:ext cx="2928958" cy="3900342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85504" y="2287180"/>
            <a:ext cx="1857771" cy="1568960"/>
            <a:chOff x="421" y="2069"/>
            <a:chExt cx="2335" cy="1972"/>
          </a:xfrm>
        </p:grpSpPr>
        <p:pic>
          <p:nvPicPr>
            <p:cNvPr id="10249" name="Picture 5" descr="m77_n1068"/>
            <p:cNvPicPr>
              <a:picLocks noChangeAspect="1" noChangeArrowheads="1"/>
            </p:cNvPicPr>
            <p:nvPr/>
          </p:nvPicPr>
          <p:blipFill>
            <a:blip r:embed="rId5"/>
            <a:srcRect l="8649" t="8688" r="12973" b="17377"/>
            <a:stretch>
              <a:fillRect/>
            </a:stretch>
          </p:blipFill>
          <p:spPr bwMode="auto">
            <a:xfrm>
              <a:off x="567" y="2069"/>
              <a:ext cx="2099" cy="1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2742" name="Text Box 6"/>
            <p:cNvSpPr txBox="1">
              <a:spLocks noChangeAspect="1" noChangeArrowheads="1"/>
            </p:cNvSpPr>
            <p:nvPr/>
          </p:nvSpPr>
          <p:spPr bwMode="auto">
            <a:xfrm>
              <a:off x="421" y="3685"/>
              <a:ext cx="2335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100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Kopernik</a:t>
              </a:r>
              <a:r>
                <a:rPr lang="en-US" altLang="ja-JP" sz="11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Space Images</a:t>
              </a:r>
            </a:p>
          </p:txBody>
        </p:sp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11" y="2069"/>
              <a:ext cx="2144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NGC 1068 (M77)</a:t>
              </a:r>
            </a:p>
          </p:txBody>
        </p:sp>
      </p:grp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7286952" y="1562042"/>
            <a:ext cx="1785642" cy="2227705"/>
            <a:chOff x="3160" y="1857"/>
            <a:chExt cx="2464" cy="3074"/>
          </a:xfrm>
        </p:grpSpPr>
        <p:pic>
          <p:nvPicPr>
            <p:cNvPr id="10246" name="Picture 9" descr="m51wfc"/>
            <p:cNvPicPr>
              <a:picLocks noChangeAspect="1" noChangeArrowheads="1"/>
            </p:cNvPicPr>
            <p:nvPr/>
          </p:nvPicPr>
          <p:blipFill>
            <a:blip r:embed="rId6"/>
            <a:srcRect l="3149" t="630" r="23936" b="630"/>
            <a:stretch>
              <a:fillRect/>
            </a:stretch>
          </p:blipFill>
          <p:spPr bwMode="auto">
            <a:xfrm>
              <a:off x="3258" y="1857"/>
              <a:ext cx="2267" cy="3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2746" name="Text Box 10"/>
            <p:cNvSpPr txBox="1">
              <a:spLocks noChangeAspect="1" noChangeArrowheads="1"/>
            </p:cNvSpPr>
            <p:nvPr/>
          </p:nvSpPr>
          <p:spPr bwMode="auto">
            <a:xfrm>
              <a:off x="3160" y="4336"/>
              <a:ext cx="2464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1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Isaac </a:t>
              </a:r>
              <a:r>
                <a:rPr lang="en-US" altLang="ja-JP" sz="11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Newton Telescope</a:t>
              </a:r>
              <a:r>
                <a:rPr lang="en-US" altLang="ja-JP" sz="11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altLang="ja-JP" sz="11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INT-WFC</a:t>
              </a:r>
              <a:endParaRPr lang="en-US" altLang="ja-JP" sz="11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72747" name="Text Box 11"/>
            <p:cNvSpPr txBox="1">
              <a:spLocks noChangeArrowheads="1"/>
            </p:cNvSpPr>
            <p:nvPr/>
          </p:nvSpPr>
          <p:spPr bwMode="auto">
            <a:xfrm>
              <a:off x="3270" y="1872"/>
              <a:ext cx="235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NGC 5194 (M51)</a:t>
              </a:r>
            </a:p>
          </p:txBody>
        </p:sp>
      </p:grp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429124" y="6430584"/>
            <a:ext cx="32768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Kohno </a:t>
            </a:r>
            <a:r>
              <a:rPr lang="en-US" altLang="ja-JP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 al. </a:t>
            </a:r>
            <a:r>
              <a:rPr lang="en-US" altLang="ja-JP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1996, </a:t>
            </a:r>
            <a:r>
              <a:rPr lang="en-US" altLang="ja-JP" sz="16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ApJ</a:t>
            </a:r>
            <a:r>
              <a:rPr lang="en-US" altLang="ja-JP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US" altLang="ja-JP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461, L29</a:t>
            </a:r>
            <a:endParaRPr lang="en-US" altLang="ja-JP" sz="16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174611"/>
            <a:ext cx="8429684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Few 100 pc Scale Circum-AGN CO  </a:t>
            </a:r>
            <a:b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ja-JP" sz="4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6" name="Text Box 26"/>
          <p:cNvSpPr txBox="1">
            <a:spLocks noChangeAspect="1" noChangeArrowheads="1"/>
          </p:cNvSpPr>
          <p:nvPr/>
        </p:nvSpPr>
        <p:spPr bwMode="auto">
          <a:xfrm>
            <a:off x="7072330" y="5263234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Chou et al. 2007, </a:t>
            </a:r>
            <a:r>
              <a:rPr lang="en-US" altLang="ja-JP" sz="1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ApJ</a:t>
            </a:r>
            <a:r>
              <a:rPr lang="en-US" altLang="ja-JP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670, 116</a:t>
            </a:r>
          </a:p>
        </p:txBody>
      </p:sp>
      <p:grpSp>
        <p:nvGrpSpPr>
          <p:cNvPr id="92" name="グループ化 91"/>
          <p:cNvGrpSpPr>
            <a:grpSpLocks noChangeAspect="1"/>
          </p:cNvGrpSpPr>
          <p:nvPr/>
        </p:nvGrpSpPr>
        <p:grpSpPr>
          <a:xfrm>
            <a:off x="1000100" y="1000108"/>
            <a:ext cx="5927725" cy="5551337"/>
            <a:chOff x="1428728" y="1000108"/>
            <a:chExt cx="5927725" cy="5551337"/>
          </a:xfrm>
        </p:grpSpPr>
        <p:sp>
          <p:nvSpPr>
            <p:cNvPr id="82" name="正方形/長方形 81"/>
            <p:cNvSpPr/>
            <p:nvPr/>
          </p:nvSpPr>
          <p:spPr>
            <a:xfrm>
              <a:off x="1428728" y="1000108"/>
              <a:ext cx="1955375" cy="55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1" name="グループ化 90"/>
            <p:cNvGrpSpPr/>
            <p:nvPr/>
          </p:nvGrpSpPr>
          <p:grpSpPr>
            <a:xfrm>
              <a:off x="1428728" y="2786058"/>
              <a:ext cx="5927724" cy="1926128"/>
              <a:chOff x="1428728" y="2786058"/>
              <a:chExt cx="5927724" cy="1926128"/>
            </a:xfrm>
          </p:grpSpPr>
          <p:sp>
            <p:nvSpPr>
              <p:cNvPr id="74" name="正方形/長方形 73"/>
              <p:cNvSpPr/>
              <p:nvPr/>
            </p:nvSpPr>
            <p:spPr>
              <a:xfrm>
                <a:off x="3295288" y="2861239"/>
                <a:ext cx="4061164" cy="1819161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3" name="グループ化 113"/>
              <p:cNvGrpSpPr/>
              <p:nvPr/>
            </p:nvGrpSpPr>
            <p:grpSpPr>
              <a:xfrm>
                <a:off x="1428728" y="2847103"/>
                <a:ext cx="1822575" cy="1795041"/>
                <a:chOff x="53064" y="3781670"/>
                <a:chExt cx="2175754" cy="2142883"/>
              </a:xfrm>
            </p:grpSpPr>
            <p:pic>
              <p:nvPicPr>
                <p:cNvPr id="44" name="Picture 25" descr="n1097_optical_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3386" b="6511"/>
                <a:stretch>
                  <a:fillRect/>
                </a:stretch>
              </p:blipFill>
              <p:spPr bwMode="auto">
                <a:xfrm>
                  <a:off x="142843" y="3786190"/>
                  <a:ext cx="2085975" cy="2138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5" name="Text Box 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735" y="5375395"/>
                  <a:ext cx="711805" cy="3265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just" defTabSz="2879725">
                    <a:spcBef>
                      <a:spcPct val="50000"/>
                    </a:spcBef>
                  </a:pPr>
                  <a:r>
                    <a:rPr lang="en-US" altLang="zh-TW" sz="1000" dirty="0" smtClean="0">
                      <a:solidFill>
                        <a:srgbClr val="FF0000"/>
                      </a:solidFill>
                      <a:latin typeface="Arial" charset="0"/>
                      <a:ea typeface="PMingLiU" pitchFamily="18" charset="-120"/>
                    </a:rPr>
                    <a:t>1 </a:t>
                  </a:r>
                  <a:r>
                    <a:rPr lang="en-US" altLang="zh-TW" sz="1000" dirty="0" err="1" smtClean="0">
                      <a:solidFill>
                        <a:srgbClr val="FF0000"/>
                      </a:solidFill>
                      <a:latin typeface="Arial" charset="0"/>
                      <a:ea typeface="PMingLiU" pitchFamily="18" charset="-120"/>
                    </a:rPr>
                    <a:t>kpc</a:t>
                  </a:r>
                  <a:endParaRPr lang="en-US" altLang="zh-TW" sz="1000" dirty="0">
                    <a:solidFill>
                      <a:srgbClr val="FF0000"/>
                    </a:solidFill>
                    <a:latin typeface="Arial" charset="0"/>
                    <a:ea typeface="PMingLiU" pitchFamily="18" charset="-120"/>
                  </a:endParaRPr>
                </a:p>
              </p:txBody>
            </p:sp>
            <p:sp>
              <p:nvSpPr>
                <p:cNvPr id="46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958818" y="4660903"/>
                  <a:ext cx="358775" cy="358775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53064" y="3781670"/>
                  <a:ext cx="1836794" cy="330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NGC 1097 (</a:t>
                  </a:r>
                  <a:r>
                    <a:rPr kumimoji="1" lang="en-US" altLang="ja-JP" sz="1200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Sy</a:t>
                  </a:r>
                  <a:r>
                    <a:rPr kumimoji="1" lang="en-US" altLang="ja-JP" sz="1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1)</a:t>
                  </a:r>
                  <a:endParaRPr kumimoji="1" lang="ja-JP" alt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4" name="グループ化 63"/>
              <p:cNvGrpSpPr>
                <a:grpSpLocks noChangeAspect="1"/>
              </p:cNvGrpSpPr>
              <p:nvPr/>
            </p:nvGrpSpPr>
            <p:grpSpPr>
              <a:xfrm>
                <a:off x="3357554" y="2786058"/>
                <a:ext cx="3745292" cy="1856086"/>
                <a:chOff x="28347" y="2786058"/>
                <a:chExt cx="6381029" cy="3162300"/>
              </a:xfrm>
            </p:grpSpPr>
            <p:pic>
              <p:nvPicPr>
                <p:cNvPr id="48" name="Picture 5" descr="MOM1_C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1828" t="5841" r="1828" b="12143"/>
                <a:stretch>
                  <a:fillRect/>
                </a:stretch>
              </p:blipFill>
              <p:spPr bwMode="auto">
                <a:xfrm>
                  <a:off x="3169290" y="2786058"/>
                  <a:ext cx="3240086" cy="3162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0" name="グループ化 49"/>
                <p:cNvGrpSpPr>
                  <a:grpSpLocks noChangeAspect="1"/>
                </p:cNvGrpSpPr>
                <p:nvPr/>
              </p:nvGrpSpPr>
              <p:grpSpPr>
                <a:xfrm>
                  <a:off x="28347" y="2786874"/>
                  <a:ext cx="3291301" cy="3157204"/>
                  <a:chOff x="454001" y="3319462"/>
                  <a:chExt cx="2220914" cy="2130429"/>
                </a:xfrm>
              </p:grpSpPr>
              <p:grpSp>
                <p:nvGrpSpPr>
                  <p:cNvPr id="51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454001" y="3319462"/>
                    <a:ext cx="2220914" cy="2130429"/>
                    <a:chOff x="2896" y="1498"/>
                    <a:chExt cx="1399" cy="1342"/>
                  </a:xfrm>
                </p:grpSpPr>
                <p:sp>
                  <p:nvSpPr>
                    <p:cNvPr id="62" name="Rectangle 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72" y="1498"/>
                      <a:ext cx="1323" cy="173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ja-JP" altLang="ja-JP"/>
                    </a:p>
                  </p:txBody>
                </p:sp>
                <p:pic>
                  <p:nvPicPr>
                    <p:cNvPr id="63" name="Picture 8" descr="n1097mom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 l="1575" t="5812" r="1575" b="10866"/>
                    <a:stretch>
                      <a:fillRect/>
                    </a:stretch>
                  </p:blipFill>
                  <p:spPr bwMode="auto">
                    <a:xfrm>
                      <a:off x="2896" y="1601"/>
                      <a:ext cx="1386" cy="123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55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31935" y="5137133"/>
                    <a:ext cx="111125" cy="144461"/>
                    <a:chOff x="2883" y="1936"/>
                    <a:chExt cx="91" cy="91"/>
                  </a:xfrm>
                </p:grpSpPr>
                <p:sp>
                  <p:nvSpPr>
                    <p:cNvPr id="60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883" y="1981"/>
                      <a:ext cx="9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61" name="Line 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931" y="1936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</p:grpSp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 flipH="1">
                <a:off x="2481621" y="2952000"/>
                <a:ext cx="1195200" cy="6300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2296" tIns="41148" rIns="82296" bIns="41148"/>
              <a:lstStyle/>
              <a:p>
                <a:endParaRPr lang="ja-JP" altLang="en-US"/>
              </a:p>
            </p:txBody>
          </p:sp>
          <p:sp>
            <p:nvSpPr>
              <p:cNvPr id="76" name="Line 11"/>
              <p:cNvSpPr>
                <a:spLocks noChangeShapeType="1"/>
              </p:cNvSpPr>
              <p:nvPr/>
            </p:nvSpPr>
            <p:spPr bwMode="auto">
              <a:xfrm flipH="1" flipV="1">
                <a:off x="2481621" y="3892954"/>
                <a:ext cx="1195200" cy="62285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82296" tIns="41148" rIns="82296" bIns="41148"/>
              <a:lstStyle/>
              <a:p>
                <a:endParaRPr lang="ja-JP" altLang="en-US"/>
              </a:p>
            </p:txBody>
          </p:sp>
          <p:sp>
            <p:nvSpPr>
              <p:cNvPr id="78" name="Line 10"/>
              <p:cNvSpPr>
                <a:spLocks noChangeAspect="1" noChangeShapeType="1"/>
              </p:cNvSpPr>
              <p:nvPr/>
            </p:nvSpPr>
            <p:spPr bwMode="auto">
              <a:xfrm rot="2700000">
                <a:off x="6044477" y="3394985"/>
                <a:ext cx="0" cy="79588"/>
              </a:xfrm>
              <a:prstGeom prst="line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 rot="18900000">
                <a:off x="5666344" y="3205337"/>
                <a:ext cx="655115" cy="2592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10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 pc</a:t>
                </a:r>
                <a:endParaRPr lang="ja-JP" altLang="en-US" sz="1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" name="Text Box 3"/>
              <p:cNvSpPr txBox="1">
                <a:spLocks noChangeAspect="1" noChangeArrowheads="1"/>
              </p:cNvSpPr>
              <p:nvPr/>
            </p:nvSpPr>
            <p:spPr bwMode="auto">
              <a:xfrm>
                <a:off x="1500165" y="4458270"/>
                <a:ext cx="1785950" cy="25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ja-JP" sz="105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VLT  MELIPAL + VIMOS</a:t>
                </a:r>
              </a:p>
            </p:txBody>
          </p:sp>
          <p:sp>
            <p:nvSpPr>
              <p:cNvPr id="83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3968049" y="2994512"/>
                <a:ext cx="1318331" cy="29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ja-JP" sz="12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SMA </a:t>
                </a:r>
                <a:r>
                  <a:rPr lang="en-US" altLang="ja-JP" sz="1200" baseline="30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12</a:t>
                </a:r>
                <a:r>
                  <a:rPr lang="en-US" altLang="ja-JP" sz="12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CO(2-1)</a:t>
                </a:r>
                <a:endParaRPr lang="en-US" altLang="ja-JP" sz="12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88" name="グループ化 87"/>
            <p:cNvGrpSpPr/>
            <p:nvPr/>
          </p:nvGrpSpPr>
          <p:grpSpPr>
            <a:xfrm>
              <a:off x="1428728" y="1000108"/>
              <a:ext cx="5927725" cy="1880169"/>
              <a:chOff x="1428728" y="2848877"/>
              <a:chExt cx="5927725" cy="1880169"/>
            </a:xfrm>
          </p:grpSpPr>
          <p:sp>
            <p:nvSpPr>
              <p:cNvPr id="73" name="正方形/長方形 72"/>
              <p:cNvSpPr/>
              <p:nvPr/>
            </p:nvSpPr>
            <p:spPr>
              <a:xfrm>
                <a:off x="3295289" y="2848877"/>
                <a:ext cx="4061164" cy="1880169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8" name="図 67" descr="CenAmom0+1.jpg"/>
              <p:cNvPicPr>
                <a:picLocks noChangeAspect="1"/>
              </p:cNvPicPr>
              <p:nvPr/>
            </p:nvPicPr>
            <p:blipFill>
              <a:blip r:embed="rId5"/>
              <a:srcRect l="3144" b="7202"/>
              <a:stretch>
                <a:fillRect/>
              </a:stretch>
            </p:blipFill>
            <p:spPr>
              <a:xfrm>
                <a:off x="3308896" y="2924084"/>
                <a:ext cx="4012516" cy="1678309"/>
              </a:xfrm>
              <a:prstGeom prst="rect">
                <a:avLst/>
              </a:prstGeom>
            </p:spPr>
          </p:pic>
          <p:grpSp>
            <p:nvGrpSpPr>
              <p:cNvPr id="39" name="グループ化 38"/>
              <p:cNvGrpSpPr>
                <a:grpSpLocks noChangeAspect="1"/>
              </p:cNvGrpSpPr>
              <p:nvPr/>
            </p:nvGrpSpPr>
            <p:grpSpPr>
              <a:xfrm>
                <a:off x="1500166" y="2924084"/>
                <a:ext cx="2199655" cy="1719362"/>
                <a:chOff x="158540" y="2384425"/>
                <a:chExt cx="4755348" cy="3717018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21410" t="2779" r="19269" b="35664"/>
                <a:stretch>
                  <a:fillRect/>
                </a:stretch>
              </p:blipFill>
              <p:spPr bwMode="auto">
                <a:xfrm>
                  <a:off x="166688" y="2384425"/>
                  <a:ext cx="3751262" cy="3600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tangle 10"/>
                <p:cNvSpPr>
                  <a:spLocks/>
                </p:cNvSpPr>
                <p:nvPr/>
              </p:nvSpPr>
              <p:spPr bwMode="auto">
                <a:xfrm>
                  <a:off x="1836738" y="3924300"/>
                  <a:ext cx="420687" cy="395288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82296" tIns="41148" rIns="82296" bIns="41148"/>
                <a:lstStyle/>
                <a:p>
                  <a:endParaRPr lang="ja-JP" altLang="en-US"/>
                </a:p>
              </p:txBody>
            </p:sp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251073" y="2518335"/>
                  <a:ext cx="2662815" cy="141743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82296" tIns="41148" rIns="82296" bIns="41148"/>
                <a:lstStyle/>
                <a:p>
                  <a:endParaRPr lang="ja-JP" altLang="en-US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 rot="10800000">
                  <a:off x="2236824" y="4329047"/>
                  <a:ext cx="2662815" cy="143382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lIns="82296" tIns="41148" rIns="82296" bIns="41148"/>
                <a:lstStyle/>
                <a:p>
                  <a:endParaRPr lang="ja-JP" altLang="en-US"/>
                </a:p>
              </p:txBody>
            </p:sp>
            <p:sp>
              <p:nvSpPr>
                <p:cNvPr id="31" name="Rectangle 13"/>
                <p:cNvSpPr>
                  <a:spLocks/>
                </p:cNvSpPr>
                <p:nvPr/>
              </p:nvSpPr>
              <p:spPr bwMode="auto">
                <a:xfrm>
                  <a:off x="158540" y="4889760"/>
                  <a:ext cx="3092034" cy="12116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en-US" altLang="ja-JP" sz="1050" dirty="0">
                      <a:solidFill>
                        <a:srgbClr val="E6E6E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DSS Optical</a:t>
                  </a:r>
                  <a:r>
                    <a:rPr lang="en-US" altLang="ja-JP" sz="105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en-US" altLang="ja-JP" sz="1050" dirty="0"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Radio </a:t>
                  </a:r>
                  <a:r>
                    <a:rPr lang="en-US" altLang="ja-JP" sz="1050" dirty="0" smtClean="0"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con. </a:t>
                  </a:r>
                  <a:r>
                    <a:rPr lang="en-US" altLang="ja-JP" sz="1050" dirty="0">
                      <a:solidFill>
                        <a:srgbClr val="00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1.4 GHz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en-US" altLang="ja-JP" sz="1050" dirty="0">
                      <a:solidFill>
                        <a:srgbClr val="FF7A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HI 21 cm </a:t>
                  </a:r>
                </a:p>
                <a:p>
                  <a:pPr>
                    <a:lnSpc>
                      <a:spcPct val="80000"/>
                    </a:lnSpc>
                    <a:defRPr/>
                  </a:pPr>
                  <a:r>
                    <a:rPr lang="en-US" altLang="ja-JP" sz="1050" dirty="0">
                      <a:solidFill>
                        <a:schemeClr val="hlin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X-ray Chandra</a:t>
                  </a:r>
                </a:p>
              </p:txBody>
            </p:sp>
          </p:grpSp>
          <p:sp>
            <p:nvSpPr>
              <p:cNvPr id="33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3910550" y="2999291"/>
                <a:ext cx="1318331" cy="29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ja-JP" sz="12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SMA </a:t>
                </a:r>
                <a:r>
                  <a:rPr lang="en-US" altLang="ja-JP" sz="1200" baseline="30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12</a:t>
                </a:r>
                <a:r>
                  <a:rPr lang="en-US" altLang="ja-JP" sz="12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CO(2-1)</a:t>
                </a:r>
                <a:endParaRPr lang="en-US" altLang="ja-JP" sz="12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cxnSp>
            <p:nvCxnSpPr>
              <p:cNvPr id="34" name="直線コネクタ 33"/>
              <p:cNvCxnSpPr/>
              <p:nvPr/>
            </p:nvCxnSpPr>
            <p:spPr>
              <a:xfrm rot="6900000">
                <a:off x="5949054" y="3631752"/>
                <a:ext cx="234548" cy="942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テキスト ボックス 34"/>
              <p:cNvSpPr txBox="1"/>
              <p:nvPr/>
            </p:nvSpPr>
            <p:spPr>
              <a:xfrm rot="17700000">
                <a:off x="5658507" y="3420524"/>
                <a:ext cx="655115" cy="2592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10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 pc</a:t>
                </a:r>
                <a:endParaRPr lang="ja-JP" altLang="en-US" sz="1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テキスト ボックス 84"/>
              <p:cNvSpPr txBox="1"/>
              <p:nvPr/>
            </p:nvSpPr>
            <p:spPr>
              <a:xfrm>
                <a:off x="1428728" y="2895897"/>
                <a:ext cx="1357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Centaurus</a:t>
                </a:r>
                <a:r>
                  <a:rPr kumimoji="1" lang="en-US" altLang="ja-JP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 (Radio Galaxy)</a:t>
                </a:r>
                <a:endParaRPr kumimoji="1" lang="ja-JP" alt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7" name="グループ化 86"/>
            <p:cNvGrpSpPr/>
            <p:nvPr/>
          </p:nvGrpSpPr>
          <p:grpSpPr>
            <a:xfrm>
              <a:off x="1428728" y="4643445"/>
              <a:ext cx="5923761" cy="1908000"/>
              <a:chOff x="1428728" y="1000107"/>
              <a:chExt cx="5923761" cy="1908000"/>
            </a:xfrm>
          </p:grpSpPr>
          <p:sp>
            <p:nvSpPr>
              <p:cNvPr id="72" name="正方形/長方形 71"/>
              <p:cNvSpPr/>
              <p:nvPr/>
            </p:nvSpPr>
            <p:spPr>
              <a:xfrm>
                <a:off x="3295289" y="1000107"/>
                <a:ext cx="4057200" cy="1908000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1508" name="Picture 5" descr="ngc4945_mgi_bi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4606" t="17207" r="12303" b="22943"/>
              <a:stretch>
                <a:fillRect/>
              </a:stretch>
            </p:blipFill>
            <p:spPr bwMode="auto">
              <a:xfrm>
                <a:off x="1503935" y="1043915"/>
                <a:ext cx="1741536" cy="1774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09" name="Rectangle 7"/>
              <p:cNvSpPr>
                <a:spLocks noChangeAspect="1" noChangeArrowheads="1"/>
              </p:cNvSpPr>
              <p:nvPr/>
            </p:nvSpPr>
            <p:spPr bwMode="auto">
              <a:xfrm>
                <a:off x="1428728" y="2598286"/>
                <a:ext cx="815241" cy="259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ja-JP" sz="1050" dirty="0">
                    <a:solidFill>
                      <a:schemeClr val="hlink"/>
                    </a:solidFill>
                    <a:latin typeface="Comic Sans MS" pitchFamily="66" charset="0"/>
                  </a:rPr>
                  <a:t>ESO/MPI</a:t>
                </a:r>
                <a:endParaRPr lang="en-US" altLang="ja-JP" sz="1050" dirty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21510" name="Rectangle 6"/>
              <p:cNvSpPr>
                <a:spLocks noChangeAspect="1" noChangeArrowheads="1"/>
              </p:cNvSpPr>
              <p:nvPr/>
            </p:nvSpPr>
            <p:spPr bwMode="auto">
              <a:xfrm>
                <a:off x="2338678" y="1879688"/>
                <a:ext cx="104986" cy="10292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21511" name="Picture 8" descr="n4945-12CO-MOM0-20"/>
              <p:cNvPicPr>
                <a:picLocks noChangeAspect="1" noChangeArrowheads="1"/>
              </p:cNvPicPr>
              <p:nvPr/>
            </p:nvPicPr>
            <p:blipFill>
              <a:blip r:embed="rId8"/>
              <a:srcRect l="2016" t="13168" r="1512" b="10165"/>
              <a:stretch>
                <a:fillRect/>
              </a:stretch>
            </p:blipFill>
            <p:spPr bwMode="auto">
              <a:xfrm>
                <a:off x="3308896" y="1043915"/>
                <a:ext cx="2047401" cy="1773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504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4045135" y="1065686"/>
                <a:ext cx="1332822" cy="29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en-US" altLang="ja-JP" sz="1200" dirty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SMA </a:t>
                </a:r>
                <a:r>
                  <a:rPr lang="en-US" altLang="ja-JP" sz="1200" baseline="30000" dirty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12</a:t>
                </a:r>
                <a:r>
                  <a:rPr lang="en-US" altLang="ja-JP" sz="1200" dirty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CO(2-1)</a:t>
                </a:r>
                <a:endParaRPr lang="en-US" altLang="zh-TW" sz="1200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pic>
            <p:nvPicPr>
              <p:cNvPr id="21516" name="Picture 12" descr="n4945-12CO-MOM1-20"/>
              <p:cNvPicPr>
                <a:picLocks noChangeAspect="1" noChangeArrowheads="1"/>
              </p:cNvPicPr>
              <p:nvPr/>
            </p:nvPicPr>
            <p:blipFill>
              <a:blip r:embed="rId9"/>
              <a:srcRect l="17134" t="12672" r="1512" b="13908"/>
              <a:stretch>
                <a:fillRect/>
              </a:stretch>
            </p:blipFill>
            <p:spPr bwMode="auto">
              <a:xfrm>
                <a:off x="5414685" y="1044966"/>
                <a:ext cx="1724016" cy="1773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4" name="直線コネクタ 23"/>
              <p:cNvCxnSpPr/>
              <p:nvPr/>
            </p:nvCxnSpPr>
            <p:spPr>
              <a:xfrm rot="2700000">
                <a:off x="6447837" y="1572041"/>
                <a:ext cx="358033" cy="105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テキスト ボックス 25"/>
              <p:cNvSpPr txBox="1"/>
              <p:nvPr/>
            </p:nvSpPr>
            <p:spPr>
              <a:xfrm rot="2700000">
                <a:off x="6417270" y="1359113"/>
                <a:ext cx="675366" cy="2673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105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 pc</a:t>
                </a:r>
                <a:endParaRPr lang="ja-JP" altLang="en-US" sz="105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512" name="Line 20"/>
              <p:cNvSpPr>
                <a:spLocks noChangeShapeType="1"/>
              </p:cNvSpPr>
              <p:nvPr/>
            </p:nvSpPr>
            <p:spPr bwMode="auto">
              <a:xfrm flipV="1">
                <a:off x="2438518" y="1065530"/>
                <a:ext cx="1213517" cy="8162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13" name="Line 21"/>
              <p:cNvSpPr>
                <a:spLocks noChangeShapeType="1"/>
              </p:cNvSpPr>
              <p:nvPr/>
            </p:nvSpPr>
            <p:spPr bwMode="auto">
              <a:xfrm>
                <a:off x="2438518" y="1978499"/>
                <a:ext cx="1213517" cy="7579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1428728" y="1000108"/>
                <a:ext cx="15386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NGC 4945 (</a:t>
                </a:r>
                <a:r>
                  <a:rPr kumimoji="1" lang="en-US" altLang="ja-JP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Sy</a:t>
                </a:r>
                <a:r>
                  <a:rPr kumimoji="1" lang="en-US" altLang="ja-JP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ja-JP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kumimoji="1" lang="en-US" altLang="ja-JP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kumimoji="1" lang="ja-JP" alt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2" name="Text Box 30"/>
          <p:cNvSpPr txBox="1">
            <a:spLocks noChangeAspect="1" noChangeArrowheads="1"/>
          </p:cNvSpPr>
          <p:nvPr/>
        </p:nvSpPr>
        <p:spPr bwMode="auto">
          <a:xfrm>
            <a:off x="7000892" y="1619896"/>
            <a:ext cx="185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Espada</a:t>
            </a:r>
            <a:r>
              <a:rPr lang="en-US" altLang="ja-JP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et al. 2009</a:t>
            </a:r>
          </a:p>
          <a:p>
            <a:pPr algn="ctr">
              <a:defRPr/>
            </a:pPr>
            <a:r>
              <a:rPr lang="en-US" altLang="ja-JP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ApJ</a:t>
            </a:r>
            <a:r>
              <a:rPr lang="en-US" altLang="ja-JP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695, 116</a:t>
            </a:r>
          </a:p>
        </p:txBody>
      </p:sp>
      <p:sp>
        <p:nvSpPr>
          <p:cNvPr id="93" name="Text Box 30"/>
          <p:cNvSpPr txBox="1">
            <a:spLocks noChangeAspect="1" noChangeArrowheads="1"/>
          </p:cNvSpPr>
          <p:nvPr/>
        </p:nvSpPr>
        <p:spPr bwMode="auto">
          <a:xfrm>
            <a:off x="7000892" y="3429000"/>
            <a:ext cx="17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Hsieh </a:t>
            </a:r>
            <a:r>
              <a:rPr lang="en-US" altLang="ja-JP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 al. </a:t>
            </a:r>
            <a:r>
              <a:rPr lang="en-US" altLang="ja-JP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2008</a:t>
            </a:r>
          </a:p>
          <a:p>
            <a:pPr algn="ctr">
              <a:defRPr/>
            </a:pPr>
            <a:r>
              <a:rPr lang="en-US" altLang="ja-JP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ApJ</a:t>
            </a:r>
            <a:r>
              <a:rPr lang="en-US" altLang="ja-JP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683, 70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5286380" y="1116000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Field</a:t>
            </a:r>
            <a:endParaRPr kumimoji="1"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286380" y="4214818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Field</a:t>
            </a:r>
            <a:endParaRPr kumimoji="1"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130000" y="6120000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Field</a:t>
            </a:r>
            <a:endParaRPr kumimoji="1"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spect="1" noChangeArrowheads="1"/>
          </p:cNvSpPr>
          <p:nvPr/>
        </p:nvSpPr>
        <p:spPr bwMode="auto">
          <a:xfrm>
            <a:off x="3286116" y="845090"/>
            <a:ext cx="1183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baseline="30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12</a:t>
            </a:r>
            <a:r>
              <a:rPr lang="en-US" altLang="ja-JP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CO(1-0</a:t>
            </a:r>
            <a:r>
              <a:rPr lang="en-US" altLang="ja-JP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n-US" altLang="ja-JP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 Box 7"/>
          <p:cNvSpPr txBox="1">
            <a:spLocks noChangeAspect="1" noChangeArrowheads="1"/>
          </p:cNvSpPr>
          <p:nvPr/>
        </p:nvSpPr>
        <p:spPr bwMode="auto">
          <a:xfrm>
            <a:off x="5000628" y="845090"/>
            <a:ext cx="1183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baseline="30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12</a:t>
            </a:r>
            <a:r>
              <a:rPr lang="en-US" altLang="ja-JP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CO(2-1</a:t>
            </a:r>
            <a:r>
              <a:rPr lang="en-US" altLang="ja-JP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n-US" altLang="ja-JP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 Box 8"/>
          <p:cNvSpPr txBox="1">
            <a:spLocks noChangeAspect="1" noChangeArrowheads="1"/>
          </p:cNvSpPr>
          <p:nvPr/>
        </p:nvSpPr>
        <p:spPr bwMode="auto">
          <a:xfrm>
            <a:off x="6643702" y="845090"/>
            <a:ext cx="1220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baseline="30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12</a:t>
            </a:r>
            <a:r>
              <a:rPr lang="en-US" altLang="ja-JP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CO(3-2</a:t>
            </a:r>
            <a:r>
              <a:rPr lang="en-US" altLang="ja-JP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n-US" altLang="ja-JP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auto">
          <a:xfrm>
            <a:off x="500034" y="214290"/>
            <a:ext cx="82153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Multi-J CO Observations of AGNs</a:t>
            </a:r>
          </a:p>
        </p:txBody>
      </p:sp>
      <p:grpSp>
        <p:nvGrpSpPr>
          <p:cNvPr id="71" name="グループ化 70"/>
          <p:cNvGrpSpPr/>
          <p:nvPr/>
        </p:nvGrpSpPr>
        <p:grpSpPr>
          <a:xfrm>
            <a:off x="1214414" y="1214422"/>
            <a:ext cx="6858048" cy="1889362"/>
            <a:chOff x="1214414" y="1214422"/>
            <a:chExt cx="6858048" cy="1889362"/>
          </a:xfrm>
        </p:grpSpPr>
        <p:sp>
          <p:nvSpPr>
            <p:cNvPr id="63" name="正方形/長方形 62"/>
            <p:cNvSpPr/>
            <p:nvPr/>
          </p:nvSpPr>
          <p:spPr>
            <a:xfrm>
              <a:off x="1214414" y="1214422"/>
              <a:ext cx="6786610" cy="18573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Group 14"/>
            <p:cNvGrpSpPr>
              <a:grpSpLocks noChangeAspect="1"/>
            </p:cNvGrpSpPr>
            <p:nvPr/>
          </p:nvGrpSpPr>
          <p:grpSpPr bwMode="auto">
            <a:xfrm>
              <a:off x="6654493" y="1498465"/>
              <a:ext cx="1204387" cy="1230107"/>
              <a:chOff x="4162" y="1478"/>
              <a:chExt cx="1408" cy="1440"/>
            </a:xfrm>
          </p:grpSpPr>
          <p:pic>
            <p:nvPicPr>
              <p:cNvPr id="92" name="Picture 15" descr="C:\home\satoki\PowerPoint-Files\fig-M51\m51co32_15kms_mom0_3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914" t="10384" r="7726" b="6923"/>
              <a:stretch>
                <a:fillRect/>
              </a:stretch>
            </p:blipFill>
            <p:spPr bwMode="auto">
              <a:xfrm>
                <a:off x="4162" y="1478"/>
                <a:ext cx="1408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Oval 16"/>
              <p:cNvSpPr>
                <a:spLocks noChangeAspect="1" noChangeArrowheads="1"/>
              </p:cNvSpPr>
              <p:nvPr/>
            </p:nvSpPr>
            <p:spPr bwMode="auto">
              <a:xfrm>
                <a:off x="4613" y="1925"/>
                <a:ext cx="584" cy="583"/>
              </a:xfrm>
              <a:prstGeom prst="ellips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6" name="Group 20"/>
            <p:cNvGrpSpPr>
              <a:grpSpLocks noChangeAspect="1"/>
            </p:cNvGrpSpPr>
            <p:nvPr/>
          </p:nvGrpSpPr>
          <p:grpSpPr bwMode="auto">
            <a:xfrm>
              <a:off x="4908869" y="1423540"/>
              <a:ext cx="1422451" cy="1412387"/>
              <a:chOff x="2394" y="1394"/>
              <a:chExt cx="1664" cy="1652"/>
            </a:xfrm>
          </p:grpSpPr>
          <p:pic>
            <p:nvPicPr>
              <p:cNvPr id="98" name="Picture 21" descr="C:\home\satoki\PowerPoint-Files\fig-M51\m51co21mom0_2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890" t="12044" r="1445" b="8733"/>
              <a:stretch>
                <a:fillRect/>
              </a:stretch>
            </p:blipFill>
            <p:spPr bwMode="auto">
              <a:xfrm>
                <a:off x="2394" y="1394"/>
                <a:ext cx="1664" cy="1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9" name="Oval 22"/>
              <p:cNvSpPr>
                <a:spLocks noChangeAspect="1" noChangeArrowheads="1"/>
              </p:cNvSpPr>
              <p:nvPr/>
            </p:nvSpPr>
            <p:spPr bwMode="auto">
              <a:xfrm>
                <a:off x="2875" y="1794"/>
                <a:ext cx="859" cy="857"/>
              </a:xfrm>
              <a:prstGeom prst="ellips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7" name="グループ化 105"/>
            <p:cNvGrpSpPr/>
            <p:nvPr/>
          </p:nvGrpSpPr>
          <p:grpSpPr>
            <a:xfrm>
              <a:off x="2911695" y="1214422"/>
              <a:ext cx="1791484" cy="1837334"/>
              <a:chOff x="2422525" y="734992"/>
              <a:chExt cx="2543175" cy="2608263"/>
            </a:xfrm>
          </p:grpSpPr>
          <p:grpSp>
            <p:nvGrpSpPr>
              <p:cNvPr id="8" name="Group 17"/>
              <p:cNvGrpSpPr>
                <a:grpSpLocks noChangeAspect="1"/>
              </p:cNvGrpSpPr>
              <p:nvPr/>
            </p:nvGrpSpPr>
            <p:grpSpPr bwMode="auto">
              <a:xfrm>
                <a:off x="2422525" y="734992"/>
                <a:ext cx="2543175" cy="2608263"/>
                <a:chOff x="192" y="1776"/>
                <a:chExt cx="1976" cy="2025"/>
              </a:xfrm>
            </p:grpSpPr>
            <p:pic>
              <p:nvPicPr>
                <p:cNvPr id="95" name="Picture 18" descr="C:\home\satoki\PowerPoint-Files\fig-SMA\m51_115_mom0.gif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1917" t="9761" r="1917" b="6508"/>
                <a:stretch>
                  <a:fillRect/>
                </a:stretch>
              </p:blipFill>
              <p:spPr bwMode="auto">
                <a:xfrm>
                  <a:off x="192" y="1776"/>
                  <a:ext cx="1976" cy="2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6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833" y="2315"/>
                  <a:ext cx="946" cy="944"/>
                </a:xfrm>
                <a:prstGeom prst="ellipse">
                  <a:avLst/>
                </a:prstGeom>
                <a:noFill/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01" name="Line 25"/>
              <p:cNvSpPr>
                <a:spLocks noChangeAspect="1" noChangeShapeType="1"/>
              </p:cNvSpPr>
              <p:nvPr/>
            </p:nvSpPr>
            <p:spPr bwMode="auto">
              <a:xfrm>
                <a:off x="2857488" y="1071546"/>
                <a:ext cx="0" cy="371475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2857489" y="1095348"/>
                <a:ext cx="806450" cy="349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sz="1000" dirty="0">
                    <a:solidFill>
                      <a:srgbClr val="FF9900"/>
                    </a:solidFill>
                    <a:latin typeface="Comic Sans MS" pitchFamily="66" charset="0"/>
                  </a:rPr>
                  <a:t>810 pc</a:t>
                </a:r>
              </a:p>
            </p:txBody>
          </p:sp>
        </p:grpSp>
        <p:sp>
          <p:nvSpPr>
            <p:cNvPr id="109" name="Text Box 4"/>
            <p:cNvSpPr txBox="1">
              <a:spLocks noChangeAspect="1" noChangeArrowheads="1"/>
            </p:cNvSpPr>
            <p:nvPr/>
          </p:nvSpPr>
          <p:spPr bwMode="auto">
            <a:xfrm>
              <a:off x="3214678" y="2643182"/>
              <a:ext cx="1428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Sakamoto </a:t>
              </a:r>
              <a:r>
                <a:rPr lang="en-US" altLang="ja-JP" sz="1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et al. </a:t>
              </a:r>
              <a:r>
                <a:rPr lang="en-US" altLang="ja-JP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1999,</a:t>
              </a:r>
            </a:p>
            <a:p>
              <a:pPr algn="ctr">
                <a:defRPr/>
              </a:pPr>
              <a:r>
                <a:rPr lang="en-US" altLang="ja-JP" sz="1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ApJS</a:t>
              </a:r>
              <a:r>
                <a:rPr lang="en-US" altLang="ja-JP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, 124, 403</a:t>
              </a:r>
              <a:endParaRPr lang="en-US" altLang="ja-JP" sz="1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1" name="Text Box 5"/>
            <p:cNvSpPr txBox="1">
              <a:spLocks noChangeAspect="1" noChangeArrowheads="1"/>
            </p:cNvSpPr>
            <p:nvPr/>
          </p:nvSpPr>
          <p:spPr bwMode="auto">
            <a:xfrm>
              <a:off x="6483227" y="2703674"/>
              <a:ext cx="15892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Matsushita et </a:t>
              </a:r>
              <a:r>
                <a:rPr lang="en-US" altLang="ja-JP" sz="1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al. </a:t>
              </a:r>
              <a:r>
                <a:rPr lang="en-US" altLang="ja-JP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2004,</a:t>
              </a:r>
            </a:p>
            <a:p>
              <a:pPr algn="ctr">
                <a:defRPr/>
              </a:pPr>
              <a:r>
                <a:rPr lang="en-US" altLang="ja-JP" sz="1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ApJL</a:t>
              </a:r>
              <a:r>
                <a:rPr lang="en-US" altLang="ja-JP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, 616, L55</a:t>
              </a:r>
              <a:endParaRPr lang="en-US" altLang="ja-JP" sz="1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9" name="グループ化 112"/>
            <p:cNvGrpSpPr/>
            <p:nvPr/>
          </p:nvGrpSpPr>
          <p:grpSpPr>
            <a:xfrm>
              <a:off x="1269147" y="1215600"/>
              <a:ext cx="1569761" cy="1836156"/>
              <a:chOff x="146967" y="1208000"/>
              <a:chExt cx="2081992" cy="2435314"/>
            </a:xfrm>
          </p:grpSpPr>
          <p:pic>
            <p:nvPicPr>
              <p:cNvPr id="87" name="Picture 3" descr="C:\home\satoki\PowerPoint-Files\fig-M51\m51wfc.jpg"/>
              <p:cNvPicPr>
                <a:picLocks noChangeAspect="1" noChangeArrowheads="1"/>
              </p:cNvPicPr>
              <p:nvPr/>
            </p:nvPicPr>
            <p:blipFill>
              <a:blip r:embed="rId5"/>
              <a:srcRect l="630" t="4409" r="21417" b="4409"/>
              <a:stretch>
                <a:fillRect/>
              </a:stretch>
            </p:blipFill>
            <p:spPr bwMode="auto">
              <a:xfrm>
                <a:off x="146967" y="1208000"/>
                <a:ext cx="2081992" cy="2435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" name="Rectangle 5"/>
              <p:cNvSpPr>
                <a:spLocks noChangeAspect="1" noChangeArrowheads="1"/>
              </p:cNvSpPr>
              <p:nvPr/>
            </p:nvSpPr>
            <p:spPr bwMode="auto">
              <a:xfrm>
                <a:off x="1016686" y="2355947"/>
                <a:ext cx="350032" cy="348549"/>
              </a:xfrm>
              <a:prstGeom prst="rect">
                <a:avLst/>
              </a:prstGeom>
              <a:noFill/>
              <a:ln w="3175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" name="テキスト ボックス 111"/>
              <p:cNvSpPr txBox="1"/>
              <p:nvPr/>
            </p:nvSpPr>
            <p:spPr>
              <a:xfrm>
                <a:off x="162278" y="1214422"/>
                <a:ext cx="2008721" cy="367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NGC 5194 (</a:t>
                </a:r>
                <a:r>
                  <a:rPr kumimoji="1" lang="en-US" altLang="ja-JP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Sy</a:t>
                </a:r>
                <a:r>
                  <a:rPr kumimoji="1" lang="en-US" altLang="ja-JP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2)</a:t>
                </a:r>
                <a:endParaRPr kumimoji="1" lang="ja-JP" alt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69" name="グループ化 68"/>
          <p:cNvGrpSpPr/>
          <p:nvPr/>
        </p:nvGrpSpPr>
        <p:grpSpPr>
          <a:xfrm>
            <a:off x="1206000" y="3168000"/>
            <a:ext cx="6795024" cy="1714512"/>
            <a:chOff x="1206000" y="3214686"/>
            <a:chExt cx="6795024" cy="1714512"/>
          </a:xfrm>
        </p:grpSpPr>
        <p:sp>
          <p:nvSpPr>
            <p:cNvPr id="61" name="正方形/長方形 60"/>
            <p:cNvSpPr/>
            <p:nvPr/>
          </p:nvSpPr>
          <p:spPr>
            <a:xfrm>
              <a:off x="4714876" y="3214686"/>
              <a:ext cx="3286148" cy="171451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8" name="図 67" descr="n1097co32mom0.jpg"/>
            <p:cNvPicPr>
              <a:picLocks noChangeAspect="1"/>
            </p:cNvPicPr>
            <p:nvPr/>
          </p:nvPicPr>
          <p:blipFill>
            <a:blip r:embed="rId6"/>
            <a:srcRect l="25754" t="33957" r="25754" b="31496"/>
            <a:stretch>
              <a:fillRect/>
            </a:stretch>
          </p:blipFill>
          <p:spPr>
            <a:xfrm>
              <a:off x="6603215" y="3470719"/>
              <a:ext cx="1317973" cy="1327876"/>
            </a:xfrm>
            <a:prstGeom prst="rect">
              <a:avLst/>
            </a:prstGeom>
          </p:spPr>
        </p:pic>
        <p:sp>
          <p:nvSpPr>
            <p:cNvPr id="62" name="正方形/長方形 61"/>
            <p:cNvSpPr/>
            <p:nvPr/>
          </p:nvSpPr>
          <p:spPr>
            <a:xfrm>
              <a:off x="1214414" y="3214686"/>
              <a:ext cx="3500462" cy="171451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742960" y="3252463"/>
              <a:ext cx="1589521" cy="1606278"/>
              <a:chOff x="2971" y="1498"/>
              <a:chExt cx="1328" cy="1342"/>
            </a:xfrm>
          </p:grpSpPr>
          <p:sp>
            <p:nvSpPr>
              <p:cNvPr id="20" name="Rectangle 7"/>
              <p:cNvSpPr>
                <a:spLocks noChangeAspect="1" noChangeArrowheads="1"/>
              </p:cNvSpPr>
              <p:nvPr/>
            </p:nvSpPr>
            <p:spPr bwMode="auto">
              <a:xfrm>
                <a:off x="2974" y="1498"/>
                <a:ext cx="1324" cy="173"/>
              </a:xfrm>
              <a:prstGeom prst="rect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ja-JP"/>
              </a:p>
            </p:txBody>
          </p:sp>
          <p:pic>
            <p:nvPicPr>
              <p:cNvPr id="21" name="Picture 8" descr="n1097mom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575" t="5812" r="1575" b="10866"/>
              <a:stretch>
                <a:fillRect/>
              </a:stretch>
            </p:blipFill>
            <p:spPr bwMode="auto">
              <a:xfrm>
                <a:off x="2971" y="1653"/>
                <a:ext cx="1328" cy="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Text Box 9"/>
            <p:cNvSpPr txBox="1">
              <a:spLocks noChangeAspect="1" noChangeArrowheads="1"/>
            </p:cNvSpPr>
            <p:nvPr/>
          </p:nvSpPr>
          <p:spPr bwMode="auto">
            <a:xfrm>
              <a:off x="5406058" y="3468531"/>
              <a:ext cx="5232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2879725">
                <a:spcBef>
                  <a:spcPct val="50000"/>
                </a:spcBef>
              </a:pPr>
              <a:r>
                <a:rPr lang="en-US" altLang="zh-TW" sz="1000" dirty="0">
                  <a:latin typeface="Arial" charset="0"/>
                  <a:ea typeface="PMingLiU" pitchFamily="18" charset="-120"/>
                </a:rPr>
                <a:t>1 </a:t>
              </a:r>
              <a:r>
                <a:rPr lang="en-US" altLang="zh-TW" sz="1000" dirty="0" err="1">
                  <a:latin typeface="Arial" charset="0"/>
                  <a:ea typeface="PMingLiU" pitchFamily="18" charset="-120"/>
                </a:rPr>
                <a:t>kpc</a:t>
              </a:r>
              <a:endParaRPr lang="en-US" altLang="zh-TW" sz="1000" dirty="0">
                <a:latin typeface="Arial" charset="0"/>
                <a:ea typeface="PMingLiU" pitchFamily="18" charset="-120"/>
              </a:endParaRPr>
            </a:p>
          </p:txBody>
        </p:sp>
        <p:sp>
          <p:nvSpPr>
            <p:cNvPr id="23" name="Line 10"/>
            <p:cNvSpPr>
              <a:spLocks noChangeAspect="1" noChangeShapeType="1"/>
            </p:cNvSpPr>
            <p:nvPr/>
          </p:nvSpPr>
          <p:spPr bwMode="auto">
            <a:xfrm rot="16200000">
              <a:off x="5643649" y="3535658"/>
              <a:ext cx="0" cy="348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" name="Group 12"/>
            <p:cNvGrpSpPr>
              <a:grpSpLocks noChangeAspect="1"/>
            </p:cNvGrpSpPr>
            <p:nvPr/>
          </p:nvGrpSpPr>
          <p:grpSpPr bwMode="auto">
            <a:xfrm>
              <a:off x="5616718" y="4622946"/>
              <a:ext cx="83785" cy="108920"/>
              <a:chOff x="2883" y="1936"/>
              <a:chExt cx="91" cy="91"/>
            </a:xfrm>
          </p:grpSpPr>
          <p:sp>
            <p:nvSpPr>
              <p:cNvPr id="30" name="Line 13"/>
              <p:cNvSpPr>
                <a:spLocks noChangeAspect="1" noChangeShapeType="1"/>
              </p:cNvSpPr>
              <p:nvPr/>
            </p:nvSpPr>
            <p:spPr bwMode="auto">
              <a:xfrm>
                <a:off x="2883" y="1981"/>
                <a:ext cx="9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Line 14"/>
              <p:cNvSpPr>
                <a:spLocks noChangeAspect="1" noChangeShapeType="1"/>
              </p:cNvSpPr>
              <p:nvPr/>
            </p:nvSpPr>
            <p:spPr bwMode="auto">
              <a:xfrm>
                <a:off x="2931" y="1936"/>
                <a:ext cx="0" cy="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6" name="Oval 15"/>
            <p:cNvSpPr>
              <a:spLocks noChangeAspect="1" noChangeArrowheads="1"/>
            </p:cNvSpPr>
            <p:nvPr/>
          </p:nvSpPr>
          <p:spPr bwMode="auto">
            <a:xfrm>
              <a:off x="5045782" y="3490652"/>
              <a:ext cx="1232837" cy="1231639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>
                  <a:solidFill>
                    <a:schemeClr val="bg1"/>
                  </a:solidFill>
                  <a:latin typeface="Arial" charset="0"/>
                  <a:ea typeface="PMingLiU" pitchFamily="18" charset="-120"/>
                </a:rPr>
                <a:t> </a:t>
              </a:r>
            </a:p>
          </p:txBody>
        </p:sp>
        <p:pic>
          <p:nvPicPr>
            <p:cNvPr id="32" name="Picture 19" descr="N1097_MOM0_CO1_0"/>
            <p:cNvPicPr>
              <a:picLocks noChangeAspect="1" noChangeArrowheads="1"/>
            </p:cNvPicPr>
            <p:nvPr/>
          </p:nvPicPr>
          <p:blipFill>
            <a:blip r:embed="rId8"/>
            <a:srcRect t="537" r="307"/>
            <a:stretch>
              <a:fillRect/>
            </a:stretch>
          </p:blipFill>
          <p:spPr bwMode="auto">
            <a:xfrm>
              <a:off x="2924850" y="3230918"/>
              <a:ext cx="1737941" cy="16589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37" name="Oval 24"/>
            <p:cNvSpPr>
              <a:spLocks noChangeAspect="1" noChangeArrowheads="1"/>
            </p:cNvSpPr>
            <p:nvPr/>
          </p:nvSpPr>
          <p:spPr bwMode="auto">
            <a:xfrm>
              <a:off x="3293504" y="3434396"/>
              <a:ext cx="1345348" cy="1344151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>
                  <a:solidFill>
                    <a:schemeClr val="bg1"/>
                  </a:solidFill>
                  <a:latin typeface="Arial" charset="0"/>
                  <a:ea typeface="PMingLiU" pitchFamily="18" charset="-120"/>
                </a:rPr>
                <a:t> </a:t>
              </a:r>
            </a:p>
          </p:txBody>
        </p:sp>
        <p:sp>
          <p:nvSpPr>
            <p:cNvPr id="46" name="Oval 33"/>
            <p:cNvSpPr>
              <a:spLocks noChangeAspect="1" noChangeArrowheads="1"/>
            </p:cNvSpPr>
            <p:nvPr/>
          </p:nvSpPr>
          <p:spPr bwMode="auto">
            <a:xfrm>
              <a:off x="6857933" y="3710887"/>
              <a:ext cx="813912" cy="812715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>
                  <a:solidFill>
                    <a:schemeClr val="bg1"/>
                  </a:solidFill>
                  <a:latin typeface="Arial" charset="0"/>
                  <a:ea typeface="PMingLiU" pitchFamily="18" charset="-120"/>
                </a:rPr>
                <a:t> </a:t>
              </a:r>
            </a:p>
          </p:txBody>
        </p:sp>
        <p:grpSp>
          <p:nvGrpSpPr>
            <p:cNvPr id="10" name="グループ化 113"/>
            <p:cNvGrpSpPr/>
            <p:nvPr/>
          </p:nvGrpSpPr>
          <p:grpSpPr>
            <a:xfrm>
              <a:off x="1269147" y="3230918"/>
              <a:ext cx="1572764" cy="1612263"/>
              <a:chOff x="142843" y="3786190"/>
              <a:chExt cx="2085975" cy="2138363"/>
            </a:xfrm>
          </p:grpSpPr>
          <p:pic>
            <p:nvPicPr>
              <p:cNvPr id="38" name="Picture 25" descr="n1097_optical_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3386" b="6511"/>
              <a:stretch>
                <a:fillRect/>
              </a:stretch>
            </p:blipFill>
            <p:spPr bwMode="auto">
              <a:xfrm>
                <a:off x="142843" y="3786190"/>
                <a:ext cx="2085975" cy="2138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1396735" y="5375395"/>
                <a:ext cx="711805" cy="326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 defTabSz="2879725">
                  <a:spcBef>
                    <a:spcPct val="50000"/>
                  </a:spcBef>
                </a:pPr>
                <a:r>
                  <a:rPr lang="en-US" altLang="zh-TW" sz="1000" dirty="0" smtClean="0">
                    <a:solidFill>
                      <a:srgbClr val="FF0000"/>
                    </a:solidFill>
                    <a:latin typeface="Arial" charset="0"/>
                    <a:ea typeface="PMingLiU" pitchFamily="18" charset="-120"/>
                  </a:rPr>
                  <a:t>1 </a:t>
                </a:r>
                <a:r>
                  <a:rPr lang="en-US" altLang="zh-TW" sz="1000" dirty="0" err="1" smtClean="0">
                    <a:solidFill>
                      <a:srgbClr val="FF0000"/>
                    </a:solidFill>
                    <a:latin typeface="Arial" charset="0"/>
                    <a:ea typeface="PMingLiU" pitchFamily="18" charset="-120"/>
                  </a:rPr>
                  <a:t>kpc</a:t>
                </a:r>
                <a:endParaRPr lang="en-US" altLang="zh-TW" sz="1000" dirty="0">
                  <a:solidFill>
                    <a:srgbClr val="FF0000"/>
                  </a:solidFill>
                  <a:latin typeface="Arial" charset="0"/>
                  <a:ea typeface="PMingLiU" pitchFamily="18" charset="-120"/>
                </a:endParaRPr>
              </a:p>
            </p:txBody>
          </p:sp>
          <p:sp>
            <p:nvSpPr>
              <p:cNvPr id="40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958818" y="4660903"/>
                <a:ext cx="358775" cy="35877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177738" y="3816333"/>
                <a:ext cx="2008721" cy="367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NGC 1097 (</a:t>
                </a:r>
                <a:r>
                  <a:rPr kumimoji="1" lang="en-US" altLang="ja-JP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Sy</a:t>
                </a:r>
                <a:r>
                  <a:rPr kumimoji="1" lang="en-US" altLang="ja-JP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1)</a:t>
                </a:r>
                <a:endParaRPr kumimoji="1" lang="ja-JP" alt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Text Box 3"/>
            <p:cNvSpPr txBox="1">
              <a:spLocks noChangeAspect="1" noChangeArrowheads="1"/>
            </p:cNvSpPr>
            <p:nvPr/>
          </p:nvSpPr>
          <p:spPr bwMode="auto">
            <a:xfrm>
              <a:off x="1206000" y="4642876"/>
              <a:ext cx="17104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0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VLT  MELIPAL + VIMOS</a:t>
              </a:r>
            </a:p>
          </p:txBody>
        </p:sp>
        <p:sp>
          <p:nvSpPr>
            <p:cNvPr id="17" name="Text Box 4"/>
            <p:cNvSpPr txBox="1">
              <a:spLocks noChangeAspect="1" noChangeArrowheads="1"/>
            </p:cNvSpPr>
            <p:nvPr/>
          </p:nvSpPr>
          <p:spPr bwMode="auto">
            <a:xfrm>
              <a:off x="3357554" y="4429132"/>
              <a:ext cx="12858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Kohno et al. </a:t>
              </a:r>
              <a:r>
                <a:rPr lang="en-US" altLang="ja-JP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2003,</a:t>
              </a:r>
            </a:p>
            <a:p>
              <a:pPr algn="ctr">
                <a:defRPr/>
              </a:pPr>
              <a:r>
                <a:rPr lang="en-US" altLang="ja-JP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PASJ</a:t>
              </a:r>
              <a:r>
                <a:rPr lang="en-US" altLang="ja-JP" sz="1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, 55, L1</a:t>
              </a:r>
            </a:p>
          </p:txBody>
        </p:sp>
        <p:sp>
          <p:nvSpPr>
            <p:cNvPr id="18" name="Text Box 5"/>
            <p:cNvSpPr txBox="1">
              <a:spLocks noChangeAspect="1" noChangeArrowheads="1"/>
            </p:cNvSpPr>
            <p:nvPr/>
          </p:nvSpPr>
          <p:spPr bwMode="auto">
            <a:xfrm>
              <a:off x="5072066" y="4386212"/>
              <a:ext cx="12414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Hsieh et </a:t>
              </a:r>
              <a:r>
                <a:rPr lang="en-US" altLang="ja-JP" sz="1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al. </a:t>
              </a:r>
              <a:r>
                <a:rPr lang="en-US" altLang="ja-JP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2008,</a:t>
              </a:r>
            </a:p>
            <a:p>
              <a:pPr algn="ctr">
                <a:defRPr/>
              </a:pPr>
              <a:r>
                <a:rPr lang="en-US" altLang="ja-JP" sz="1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ApJ</a:t>
              </a:r>
              <a:r>
                <a:rPr lang="en-US" altLang="ja-JP" sz="1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, 683, 70</a:t>
              </a:r>
            </a:p>
          </p:txBody>
        </p:sp>
        <p:sp>
          <p:nvSpPr>
            <p:cNvPr id="66" name="Text Box 12"/>
            <p:cNvSpPr txBox="1">
              <a:spLocks noChangeAspect="1" noChangeArrowheads="1"/>
            </p:cNvSpPr>
            <p:nvPr/>
          </p:nvSpPr>
          <p:spPr bwMode="auto">
            <a:xfrm>
              <a:off x="6643702" y="4547256"/>
              <a:ext cx="12144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Oi</a:t>
              </a:r>
              <a:r>
                <a:rPr lang="en-US" altLang="ja-JP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, et </a:t>
              </a:r>
              <a:r>
                <a:rPr lang="en-US" altLang="ja-JP" sz="1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al</a:t>
              </a:r>
              <a:r>
                <a:rPr lang="en-US" altLang="ja-JP" sz="1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., in </a:t>
              </a:r>
              <a:r>
                <a:rPr lang="en-US" altLang="ja-JP" sz="1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prep.</a:t>
              </a:r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1214414" y="5000636"/>
            <a:ext cx="6802908" cy="1600294"/>
            <a:chOff x="1214414" y="5043416"/>
            <a:chExt cx="6802908" cy="1600294"/>
          </a:xfrm>
        </p:grpSpPr>
        <p:sp>
          <p:nvSpPr>
            <p:cNvPr id="64" name="正方形/長方形 63"/>
            <p:cNvSpPr/>
            <p:nvPr/>
          </p:nvSpPr>
          <p:spPr>
            <a:xfrm>
              <a:off x="1214414" y="5051917"/>
              <a:ext cx="1785950" cy="15716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5929322" y="5051917"/>
              <a:ext cx="2088000" cy="1571636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5" name="Picture 3" descr="NGC_1068_UGC_2188_ARP_37_ir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41967" y="5152337"/>
              <a:ext cx="1684079" cy="1262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" descr="n1068co200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78711" y="5043416"/>
              <a:ext cx="2986337" cy="1600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9"/>
            <p:cNvSpPr>
              <a:spLocks noChangeAspect="1" noChangeArrowheads="1"/>
            </p:cNvSpPr>
            <p:nvPr/>
          </p:nvSpPr>
          <p:spPr bwMode="auto">
            <a:xfrm>
              <a:off x="2028350" y="5736438"/>
              <a:ext cx="108920" cy="1089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" name="Text Box 10"/>
            <p:cNvSpPr txBox="1">
              <a:spLocks noChangeAspect="1" noChangeArrowheads="1"/>
            </p:cNvSpPr>
            <p:nvPr/>
          </p:nvSpPr>
          <p:spPr bwMode="auto">
            <a:xfrm>
              <a:off x="2357422" y="6145224"/>
              <a:ext cx="5434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0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SDSS</a:t>
              </a:r>
            </a:p>
          </p:txBody>
        </p:sp>
        <p:sp>
          <p:nvSpPr>
            <p:cNvPr id="51" name="Text Box 11"/>
            <p:cNvSpPr txBox="1">
              <a:spLocks noChangeAspect="1" noChangeArrowheads="1"/>
            </p:cNvSpPr>
            <p:nvPr/>
          </p:nvSpPr>
          <p:spPr bwMode="auto">
            <a:xfrm>
              <a:off x="3936695" y="6227561"/>
              <a:ext cx="15639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Schinnerer</a:t>
              </a:r>
              <a:r>
                <a:rPr lang="en-US" altLang="ja-JP" sz="1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et al. 2000, </a:t>
              </a:r>
              <a:r>
                <a:rPr lang="en-US" altLang="ja-JP" sz="1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ApJ</a:t>
              </a:r>
              <a:r>
                <a:rPr lang="en-US" altLang="ja-JP" sz="1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, 533, 850</a:t>
              </a:r>
            </a:p>
          </p:txBody>
        </p:sp>
        <p:sp>
          <p:nvSpPr>
            <p:cNvPr id="53" name="Rectangle 17"/>
            <p:cNvSpPr>
              <a:spLocks noChangeArrowheads="1"/>
            </p:cNvSpPr>
            <p:nvPr/>
          </p:nvSpPr>
          <p:spPr bwMode="auto">
            <a:xfrm>
              <a:off x="3847681" y="5695742"/>
              <a:ext cx="162782" cy="10772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V="1">
              <a:off x="4010464" y="5410873"/>
              <a:ext cx="949164" cy="2848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19"/>
            <p:cNvSpPr>
              <a:spLocks noChangeShapeType="1"/>
            </p:cNvSpPr>
            <p:nvPr/>
          </p:nvSpPr>
          <p:spPr bwMode="auto">
            <a:xfrm>
              <a:off x="4010464" y="5803466"/>
              <a:ext cx="949164" cy="2633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59" name="図 58" descr="n1068co32bw.eps"/>
            <p:cNvPicPr>
              <a:picLocks noChangeAspect="1"/>
            </p:cNvPicPr>
            <p:nvPr/>
          </p:nvPicPr>
          <p:blipFill>
            <a:blip r:embed="rId12"/>
            <a:srcRect l="766" t="8759"/>
            <a:stretch>
              <a:fillRect/>
            </a:stretch>
          </p:blipFill>
          <p:spPr>
            <a:xfrm rot="5400000">
              <a:off x="6346236" y="4929966"/>
              <a:ext cx="1500200" cy="1809375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52" name="Text Box 12"/>
            <p:cNvSpPr txBox="1">
              <a:spLocks noChangeAspect="1" noChangeArrowheads="1"/>
            </p:cNvSpPr>
            <p:nvPr/>
          </p:nvSpPr>
          <p:spPr bwMode="auto">
            <a:xfrm>
              <a:off x="6643702" y="6227561"/>
              <a:ext cx="12267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M.-C. Tsai et al.,</a:t>
              </a:r>
            </a:p>
            <a:p>
              <a:pPr algn="ctr">
                <a:defRPr/>
              </a:pPr>
              <a:r>
                <a:rPr lang="en-US" altLang="ja-JP" sz="1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in prep.</a:t>
              </a: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357290" y="5072074"/>
              <a:ext cx="1514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NGC 1068 (</a:t>
              </a:r>
              <a:r>
                <a:rPr kumimoji="1" lang="en-US" altLang="ja-JP" sz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</a:t>
              </a:r>
              <a:r>
                <a:rPr kumimoji="1" lang="en-US" altLang="ja-JP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2)</a:t>
              </a:r>
              <a:endParaRPr kumimoji="1"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5" name="Text Box 10"/>
          <p:cNvSpPr txBox="1">
            <a:spLocks noChangeAspect="1" noChangeArrowheads="1"/>
          </p:cNvSpPr>
          <p:nvPr/>
        </p:nvSpPr>
        <p:spPr bwMode="auto">
          <a:xfrm>
            <a:off x="1142976" y="2640618"/>
            <a:ext cx="1785642" cy="43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1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Isaac </a:t>
            </a:r>
            <a:r>
              <a:rPr lang="en-US" altLang="ja-JP" sz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Newton Telescope</a:t>
            </a:r>
            <a:r>
              <a:rPr lang="en-US" altLang="ja-JP" sz="11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ja-JP" sz="1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INT-WFC</a:t>
            </a:r>
            <a:endParaRPr lang="en-US" altLang="ja-JP" sz="110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58204" cy="11430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 Molecular Gas around AGNs</a:t>
            </a:r>
            <a:b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at A Few Hundred pc Resolution</a:t>
            </a:r>
          </a:p>
        </p:txBody>
      </p:sp>
      <p:pic>
        <p:nvPicPr>
          <p:cNvPr id="29699" name="Picture 3" descr="xray2233_v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631" t="18085" r="12393" b="16840"/>
          <a:stretch>
            <a:fillRect/>
          </a:stretch>
        </p:blipFill>
        <p:spPr>
          <a:xfrm>
            <a:off x="2555875" y="1628775"/>
            <a:ext cx="4043363" cy="4968875"/>
          </a:xfrm>
          <a:noFill/>
        </p:spPr>
      </p:pic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6732588" y="6237288"/>
            <a:ext cx="207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Urry &amp; Padovani</a:t>
            </a: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395288" y="3789363"/>
            <a:ext cx="252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Really torus exist?</a:t>
            </a:r>
          </a:p>
          <a:p>
            <a:pPr>
              <a:defRPr/>
            </a:pPr>
            <a:r>
              <a:rPr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Highly likely yes.</a:t>
            </a:r>
            <a:endParaRPr lang="en-US" altLang="ja-JP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5508625" y="4292600"/>
            <a:ext cx="2351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size?</a:t>
            </a:r>
          </a:p>
          <a:p>
            <a:pPr>
              <a:defRPr/>
            </a:pPr>
            <a:r>
              <a:rPr lang="en-US" altLang="ja-JP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 a few 100 pc.</a:t>
            </a: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684213" y="5516563"/>
            <a:ext cx="3135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structure?</a:t>
            </a:r>
          </a:p>
          <a:p>
            <a:pPr>
              <a:defRPr/>
            </a:pPr>
            <a:r>
              <a:rPr lang="en-US" altLang="ja-JP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Rotating Disk or Torus.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59113" y="2636838"/>
            <a:ext cx="2520950" cy="1657350"/>
            <a:chOff x="1927" y="1661"/>
            <a:chExt cx="1588" cy="1044"/>
          </a:xfrm>
        </p:grpSpPr>
        <p:sp>
          <p:nvSpPr>
            <p:cNvPr id="29707" name="Line 9"/>
            <p:cNvSpPr>
              <a:spLocks noChangeAspect="1" noChangeShapeType="1"/>
            </p:cNvSpPr>
            <p:nvPr/>
          </p:nvSpPr>
          <p:spPr bwMode="auto">
            <a:xfrm flipV="1">
              <a:off x="1927" y="1661"/>
              <a:ext cx="1588" cy="10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708" name="Text Box 10"/>
            <p:cNvSpPr txBox="1">
              <a:spLocks noChangeAspect="1" noChangeArrowheads="1"/>
            </p:cNvSpPr>
            <p:nvPr/>
          </p:nvSpPr>
          <p:spPr bwMode="auto">
            <a:xfrm rot="-1980000">
              <a:off x="1927" y="1888"/>
              <a:ext cx="13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0066"/>
                  </a:solidFill>
                  <a:latin typeface="Arial" charset="0"/>
                  <a:ea typeface="ＭＳ ゴシック" pitchFamily="49" charset="-128"/>
                </a:rPr>
                <a:t>&lt; a few 100 pc</a:t>
              </a:r>
            </a:p>
          </p:txBody>
        </p:sp>
      </p:grpSp>
      <p:sp>
        <p:nvSpPr>
          <p:cNvPr id="389131" name="Text Box 11"/>
          <p:cNvSpPr txBox="1">
            <a:spLocks noChangeArrowheads="1"/>
          </p:cNvSpPr>
          <p:nvPr/>
        </p:nvSpPr>
        <p:spPr bwMode="auto">
          <a:xfrm>
            <a:off x="6084888" y="1412875"/>
            <a:ext cx="28527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physical</a:t>
            </a:r>
          </a:p>
          <a:p>
            <a:pPr>
              <a:defRPr/>
            </a:pPr>
            <a:r>
              <a:rPr lang="en-US" altLang="ja-JP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conditions?</a:t>
            </a:r>
          </a:p>
          <a:p>
            <a:pPr>
              <a:defRPr/>
            </a:pP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Detected ones seem</a:t>
            </a:r>
          </a:p>
          <a:p>
            <a:pPr>
              <a:defRPr/>
            </a:pP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 (&gt; 100 K) and</a:t>
            </a:r>
          </a:p>
          <a:p>
            <a:pPr>
              <a:defRPr/>
            </a:pP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dense (~10</a:t>
            </a:r>
            <a:r>
              <a:rPr lang="en-US" altLang="ja-JP" sz="20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4-5</a:t>
            </a: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cm</a:t>
            </a:r>
            <a:r>
              <a:rPr lang="en-US" altLang="ja-JP" sz="20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5" grpId="0"/>
      <p:bldP spid="389126" grpId="0"/>
      <p:bldP spid="389127" grpId="0"/>
      <p:bldP spid="389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m51co21mom01_v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148" y="1500174"/>
            <a:ext cx="5529275" cy="2901651"/>
          </a:xfrm>
          <a:prstGeom prst="rect">
            <a:avLst/>
          </a:prstGeom>
          <a:noFill/>
        </p:spPr>
      </p:pic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508500"/>
            <a:ext cx="8229600" cy="2233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ja-JP" sz="2400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clear torus/disk structure.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~ 10-20 pc size molecular clouds.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strong emission toward the nucleus.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ja-JP" sz="2400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Complicated velocity structure.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S1: Velocity gradient toward north-south.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S2: Velocity gradient toward east-west, but 			   opposite sense as the previous observations.</a:t>
            </a: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3"/>
            <a:ext cx="8429684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 Molecular Gas around the AGN</a:t>
            </a:r>
            <a:b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M51 at ~10 pc Resolution</a:t>
            </a:r>
          </a:p>
        </p:txBody>
      </p:sp>
      <p:sp>
        <p:nvSpPr>
          <p:cNvPr id="342025" name="Text Box 9"/>
          <p:cNvSpPr txBox="1">
            <a:spLocks noChangeAspect="1" noChangeArrowheads="1"/>
          </p:cNvSpPr>
          <p:nvPr/>
        </p:nvSpPr>
        <p:spPr bwMode="auto">
          <a:xfrm>
            <a:off x="36512" y="3643314"/>
            <a:ext cx="15716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Matsushita et </a:t>
            </a:r>
            <a:r>
              <a:rPr lang="en-US" altLang="ja-JP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al.</a:t>
            </a:r>
          </a:p>
          <a:p>
            <a:pPr algn="ctr">
              <a:defRPr/>
            </a:pPr>
            <a:r>
              <a:rPr lang="en-US" altLang="ja-JP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2007</a:t>
            </a:r>
            <a:endParaRPr lang="en-US" altLang="ja-JP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A&amp;A, 468, </a:t>
            </a:r>
            <a:r>
              <a:rPr lang="en-US" altLang="ja-JP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L49</a:t>
            </a:r>
            <a:endParaRPr lang="en-US" altLang="ja-JP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42026" name="Text Box 10"/>
          <p:cNvSpPr txBox="1">
            <a:spLocks noChangeAspect="1" noChangeArrowheads="1"/>
          </p:cNvSpPr>
          <p:nvPr/>
        </p:nvSpPr>
        <p:spPr bwMode="auto">
          <a:xfrm>
            <a:off x="3071802" y="1571612"/>
            <a:ext cx="3143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PdBI</a:t>
            </a:r>
            <a:r>
              <a:rPr lang="en-US" altLang="ja-JP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CO(2-1) + 6 cm Continuum </a:t>
            </a:r>
            <a:endParaRPr lang="en-US" altLang="ja-JP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4825" name="Group 17"/>
          <p:cNvGrpSpPr>
            <a:grpSpLocks/>
          </p:cNvGrpSpPr>
          <p:nvPr/>
        </p:nvGrpSpPr>
        <p:grpSpPr bwMode="auto">
          <a:xfrm>
            <a:off x="7202518" y="1773237"/>
            <a:ext cx="1727200" cy="2232025"/>
            <a:chOff x="4604" y="1162"/>
            <a:chExt cx="1088" cy="1406"/>
          </a:xfrm>
        </p:grpSpPr>
        <p:pic>
          <p:nvPicPr>
            <p:cNvPr id="34826" name="Picture 12" descr="m51nucleus"/>
            <p:cNvPicPr>
              <a:picLocks noChangeAspect="1" noChangeArrowheads="1"/>
            </p:cNvPicPr>
            <p:nvPr/>
          </p:nvPicPr>
          <p:blipFill>
            <a:blip r:embed="rId3"/>
            <a:srcRect l="6136" t="17628" r="51949" b="1175"/>
            <a:stretch>
              <a:fillRect/>
            </a:stretch>
          </p:blipFill>
          <p:spPr bwMode="auto">
            <a:xfrm>
              <a:off x="4604" y="1162"/>
              <a:ext cx="1041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2029" name="Text Box 13"/>
            <p:cNvSpPr txBox="1">
              <a:spLocks noChangeArrowheads="1"/>
            </p:cNvSpPr>
            <p:nvPr/>
          </p:nvSpPr>
          <p:spPr bwMode="auto">
            <a:xfrm>
              <a:off x="4604" y="2296"/>
              <a:ext cx="108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Kohno et al. 1996 ApJ, 461, L29</a:t>
              </a:r>
            </a:p>
          </p:txBody>
        </p:sp>
        <p:sp>
          <p:nvSpPr>
            <p:cNvPr id="34828" name="Line 15"/>
            <p:cNvSpPr>
              <a:spLocks noChangeShapeType="1"/>
            </p:cNvSpPr>
            <p:nvPr/>
          </p:nvSpPr>
          <p:spPr bwMode="auto">
            <a:xfrm flipV="1">
              <a:off x="4681" y="2006"/>
              <a:ext cx="0" cy="22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2032" name="Text Box 16"/>
            <p:cNvSpPr txBox="1">
              <a:spLocks noChangeArrowheads="1"/>
            </p:cNvSpPr>
            <p:nvPr/>
          </p:nvSpPr>
          <p:spPr bwMode="auto">
            <a:xfrm>
              <a:off x="4649" y="2040"/>
              <a:ext cx="2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5</a:t>
              </a:r>
              <a:r>
                <a:rPr lang="en-US" altLang="ja-JP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</a:rPr>
                <a:t>”</a:t>
              </a:r>
              <a:endParaRPr lang="en-US" altLang="ja-JP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3758006" y="2214554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</a:t>
            </a:r>
            <a:endParaRPr kumimoji="1" lang="ja-JP" alt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9312" y="2214554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S2</a:t>
            </a:r>
            <a:endParaRPr kumimoji="1" lang="ja-JP" alt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29322" y="3723505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Field</a:t>
            </a:r>
            <a:endParaRPr kumimoji="1" lang="ja-JP" alt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2857500" y="1785938"/>
            <a:ext cx="6143625" cy="3000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786438" y="1857375"/>
            <a:ext cx="2519362" cy="25193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0964" name="図 14" descr="12co_moment1_MR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857375"/>
            <a:ext cx="3532188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7" y="277813"/>
            <a:ext cx="8215369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 Molecular Gas around the AGN</a:t>
            </a:r>
            <a:b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NGC 4945 at ~20 pc Resolution</a:t>
            </a:r>
            <a:endParaRPr lang="ja-JP" altLang="en-US" sz="4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6" name="Picture 5" descr="ngc4945_mgi_big"/>
          <p:cNvPicPr>
            <a:picLocks noChangeAspect="1" noChangeArrowheads="1"/>
          </p:cNvPicPr>
          <p:nvPr/>
        </p:nvPicPr>
        <p:blipFill>
          <a:blip r:embed="rId3"/>
          <a:srcRect l="24606" t="17207" r="12303" b="22943"/>
          <a:stretch>
            <a:fillRect/>
          </a:stretch>
        </p:blipFill>
        <p:spPr bwMode="auto">
          <a:xfrm>
            <a:off x="142875" y="1857375"/>
            <a:ext cx="2686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7"/>
          <p:cNvSpPr>
            <a:spLocks noChangeAspect="1" noChangeArrowheads="1"/>
          </p:cNvSpPr>
          <p:nvPr/>
        </p:nvSpPr>
        <p:spPr bwMode="auto">
          <a:xfrm>
            <a:off x="142875" y="4306888"/>
            <a:ext cx="1012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ja-JP" sz="1400">
                <a:solidFill>
                  <a:schemeClr val="hlink"/>
                </a:solidFill>
                <a:latin typeface="Comic Sans MS" pitchFamily="66" charset="0"/>
              </a:rPr>
              <a:t>ESO/MPI</a:t>
            </a:r>
            <a:endParaRPr lang="en-US" altLang="ja-JP" sz="1400">
              <a:solidFill>
                <a:schemeClr val="hlink"/>
              </a:solidFill>
            </a:endParaRPr>
          </a:p>
        </p:txBody>
      </p:sp>
      <p:sp>
        <p:nvSpPr>
          <p:cNvPr id="40968" name="Rectangle 18"/>
          <p:cNvSpPr>
            <a:spLocks noChangeAspect="1" noChangeArrowheads="1"/>
          </p:cNvSpPr>
          <p:nvPr/>
        </p:nvSpPr>
        <p:spPr bwMode="auto">
          <a:xfrm>
            <a:off x="1497013" y="3213100"/>
            <a:ext cx="28575" cy="28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3276600" y="1857375"/>
            <a:ext cx="2500313" cy="25003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0970" name="図 13" descr="12co_moment0_MR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857375"/>
            <a:ext cx="28606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Line 23"/>
          <p:cNvSpPr>
            <a:spLocks noChangeShapeType="1"/>
          </p:cNvSpPr>
          <p:nvPr/>
        </p:nvSpPr>
        <p:spPr bwMode="auto">
          <a:xfrm flipV="1">
            <a:off x="1511300" y="1857375"/>
            <a:ext cx="1746250" cy="1368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2" name="Line 22"/>
          <p:cNvSpPr>
            <a:spLocks noChangeShapeType="1"/>
          </p:cNvSpPr>
          <p:nvPr/>
        </p:nvSpPr>
        <p:spPr bwMode="auto">
          <a:xfrm>
            <a:off x="1511300" y="3225800"/>
            <a:ext cx="1746250" cy="11318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 rot="2700000">
            <a:off x="4094163" y="3521075"/>
            <a:ext cx="341312" cy="15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4" name="テキスト ボックス 19"/>
          <p:cNvSpPr txBox="1">
            <a:spLocks noChangeArrowheads="1"/>
          </p:cNvSpPr>
          <p:nvPr/>
        </p:nvSpPr>
        <p:spPr bwMode="auto">
          <a:xfrm rot="2700000">
            <a:off x="3880644" y="3461544"/>
            <a:ext cx="6111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solidFill>
                  <a:srgbClr val="FFC000"/>
                </a:solidFill>
              </a:rPr>
              <a:t>40 pc</a:t>
            </a:r>
            <a:endParaRPr lang="ja-JP" altLang="en-US" sz="1200">
              <a:solidFill>
                <a:srgbClr val="FFC000"/>
              </a:solidFill>
            </a:endParaRPr>
          </a:p>
        </p:txBody>
      </p:sp>
      <p:sp>
        <p:nvSpPr>
          <p:cNvPr id="23" name="Text Box 26"/>
          <p:cNvSpPr txBox="1">
            <a:spLocks noChangeAspect="1" noChangeArrowheads="1"/>
          </p:cNvSpPr>
          <p:nvPr/>
        </p:nvSpPr>
        <p:spPr bwMode="auto">
          <a:xfrm>
            <a:off x="4143372" y="4857760"/>
            <a:ext cx="3333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Lim </a:t>
            </a:r>
            <a:r>
              <a:rPr lang="en-US" altLang="ja-JP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 al., </a:t>
            </a:r>
            <a:r>
              <a:rPr lang="en-US" altLang="ja-JP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submitted to </a:t>
            </a:r>
            <a:r>
              <a:rPr lang="en-US" altLang="ja-JP" sz="1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ApJ</a:t>
            </a:r>
            <a:endParaRPr lang="en-US" altLang="ja-JP" sz="16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28596" y="5357826"/>
            <a:ext cx="8229600" cy="1000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Compact (r</a:t>
            </a: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~ 20 pc), rotating molecular gas disk/torus inside the starburst ring.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Box 24"/>
          <p:cNvSpPr txBox="1">
            <a:spLocks noChangeAspect="1" noChangeArrowheads="1"/>
          </p:cNvSpPr>
          <p:nvPr/>
        </p:nvSpPr>
        <p:spPr bwMode="auto">
          <a:xfrm>
            <a:off x="4071934" y="1937555"/>
            <a:ext cx="16900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12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SMA </a:t>
            </a:r>
            <a:r>
              <a:rPr lang="en-US" altLang="ja-JP" sz="1200" baseline="300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12</a:t>
            </a:r>
            <a:r>
              <a:rPr lang="en-US" altLang="ja-JP" sz="12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CO(2-1</a:t>
            </a:r>
            <a:r>
              <a:rPr lang="en-US" altLang="ja-JP" sz="1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+ </a:t>
            </a:r>
            <a:r>
              <a:rPr lang="en-US" altLang="ja-JP" sz="1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</a:t>
            </a:r>
            <a:r>
              <a:rPr lang="en-US" altLang="ja-JP" sz="12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endParaRPr lang="en-US" altLang="zh-TW" sz="1200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43636" y="4071942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Field</a:t>
            </a:r>
            <a:endParaRPr kumimoji="1" lang="ja-JP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3"/>
            <a:ext cx="8320117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 Molecular Gas around AGNs</a:t>
            </a:r>
            <a:b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at 10-20 pc Resolution</a:t>
            </a:r>
          </a:p>
        </p:txBody>
      </p:sp>
      <p:pic>
        <p:nvPicPr>
          <p:cNvPr id="41987" name="Picture 3" descr="xray2233_v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631" t="18085" r="12393" b="16840"/>
          <a:stretch>
            <a:fillRect/>
          </a:stretch>
        </p:blipFill>
        <p:spPr>
          <a:xfrm>
            <a:off x="2555875" y="1628775"/>
            <a:ext cx="4043363" cy="4968875"/>
          </a:xfrm>
          <a:noFill/>
        </p:spPr>
      </p:pic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6732588" y="6237288"/>
            <a:ext cx="207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Urry &amp; Padovani</a:t>
            </a:r>
          </a:p>
        </p:txBody>
      </p:sp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395288" y="3789363"/>
            <a:ext cx="252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Really torus exist?</a:t>
            </a:r>
          </a:p>
          <a:p>
            <a:pPr>
              <a:defRPr/>
            </a:pPr>
            <a:r>
              <a:rPr lang="en-US" altLang="ja-JP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sure</a:t>
            </a:r>
            <a:r>
              <a:rPr lang="en-US" altLang="ja-JP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…</a:t>
            </a:r>
            <a:endParaRPr lang="en-US" altLang="ja-JP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5508625" y="4292600"/>
            <a:ext cx="306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size?</a:t>
            </a:r>
          </a:p>
          <a:p>
            <a:pPr>
              <a:defRPr/>
            </a:pP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10-20 pc or smaller??</a:t>
            </a: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684213" y="5516563"/>
            <a:ext cx="40350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structure?</a:t>
            </a:r>
          </a:p>
          <a:p>
            <a:pPr>
              <a:defRPr/>
            </a:pPr>
            <a:r>
              <a:rPr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has rotating disk/torus,</a:t>
            </a:r>
            <a:endParaRPr lang="en-US" altLang="ja-JP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can be messy</a:t>
            </a:r>
            <a:r>
              <a:rPr lang="en-US" altLang="ja-JP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…</a:t>
            </a:r>
            <a:endParaRPr lang="en-US" altLang="ja-JP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71738" y="2636838"/>
            <a:ext cx="3514725" cy="1657350"/>
            <a:chOff x="1557" y="1661"/>
            <a:chExt cx="2214" cy="1044"/>
          </a:xfrm>
        </p:grpSpPr>
        <p:sp>
          <p:nvSpPr>
            <p:cNvPr id="42000" name="Line 9"/>
            <p:cNvSpPr>
              <a:spLocks noChangeAspect="1" noChangeShapeType="1"/>
            </p:cNvSpPr>
            <p:nvPr/>
          </p:nvSpPr>
          <p:spPr bwMode="auto">
            <a:xfrm flipV="1">
              <a:off x="1927" y="1661"/>
              <a:ext cx="1588" cy="10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001" name="Text Box 10"/>
            <p:cNvSpPr txBox="1">
              <a:spLocks noChangeAspect="1" noChangeArrowheads="1"/>
            </p:cNvSpPr>
            <p:nvPr/>
          </p:nvSpPr>
          <p:spPr bwMode="auto">
            <a:xfrm rot="-1980000">
              <a:off x="1557" y="1856"/>
              <a:ext cx="2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0066"/>
                  </a:solidFill>
                  <a:latin typeface="Arial" charset="0"/>
                  <a:ea typeface="ＭＳ ゴシック" pitchFamily="49" charset="-128"/>
                </a:rPr>
                <a:t>~ 10-20 pc or smaller ??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1" grpId="0"/>
      <p:bldP spid="388102" grpId="0"/>
      <p:bldP spid="3881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ペーパー">
  <a:themeElements>
    <a:clrScheme name="ペーパー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ペーパー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ペーパー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16795</TotalTime>
  <Words>940</Words>
  <Application>Microsoft Office PowerPoint</Application>
  <PresentationFormat>画面に合わせる (4:3)</PresentationFormat>
  <Paragraphs>179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ペーパー</vt:lpstr>
      <vt:lpstr>CO View of Molecular Gas around AGNs </vt:lpstr>
      <vt:lpstr>Introduction   Active Galactic Nuclei (AGNs)</vt:lpstr>
      <vt:lpstr>Search for Thick Tori/Disks   Seyfert 2 Galaxies NGC 1068 &amp; M51</vt:lpstr>
      <vt:lpstr>A Few 100 pc Scale Circum-AGN CO   </vt:lpstr>
      <vt:lpstr>スライド 5</vt:lpstr>
      <vt:lpstr>Imaging Molecular Gas around AGNs   at A Few Hundred pc Resolution</vt:lpstr>
      <vt:lpstr>Imaging Molecular Gas around the AGN   in M51 at ~10 pc Resolution</vt:lpstr>
      <vt:lpstr>Imaging Molecular Gas around the AGN   in NGC 4945 at ~20 pc Resolution</vt:lpstr>
      <vt:lpstr>Imaging Molecular Gas around AGNs   at 10-20 pc Resolution</vt:lpstr>
      <vt:lpstr>Star Formation in Circum-AGN Gas?</vt:lpstr>
      <vt:lpstr>Star Formation in Circum-AGN Gas?</vt:lpstr>
      <vt:lpstr>Molecular Gas around AGN in ALMA era</vt:lpstr>
      <vt:lpstr>Summary</vt:lpstr>
    </vt:vector>
  </TitlesOfParts>
  <Company>ASIAA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 of Extragalactic Circumnuclear Molecular Disks</dc:title>
  <dc:creator>Satoki Matsushita</dc:creator>
  <cp:lastModifiedBy>Satoki Matsushita</cp:lastModifiedBy>
  <cp:revision>322</cp:revision>
  <cp:lastPrinted>1601-01-01T00:00:00Z</cp:lastPrinted>
  <dcterms:created xsi:type="dcterms:W3CDTF">2005-01-10T09:44:47Z</dcterms:created>
  <dcterms:modified xsi:type="dcterms:W3CDTF">2009-09-22T11:17:11Z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